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6" r:id="rId6"/>
  </p:sldMasterIdLst>
  <p:notesMasterIdLst>
    <p:notesMasterId r:id="rId34"/>
  </p:notesMasterIdLst>
  <p:handoutMasterIdLst>
    <p:handoutMasterId r:id="rId35"/>
  </p:handoutMasterIdLst>
  <p:sldIdLst>
    <p:sldId id="286" r:id="rId7"/>
    <p:sldId id="287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7" r:id="rId16"/>
    <p:sldId id="298" r:id="rId17"/>
    <p:sldId id="302" r:id="rId18"/>
    <p:sldId id="301" r:id="rId19"/>
    <p:sldId id="299" r:id="rId20"/>
    <p:sldId id="300" r:id="rId21"/>
    <p:sldId id="305" r:id="rId22"/>
    <p:sldId id="304" r:id="rId23"/>
    <p:sldId id="306" r:id="rId24"/>
    <p:sldId id="307" r:id="rId25"/>
    <p:sldId id="308" r:id="rId26"/>
    <p:sldId id="314" r:id="rId27"/>
    <p:sldId id="316" r:id="rId28"/>
    <p:sldId id="313" r:id="rId29"/>
    <p:sldId id="309" r:id="rId30"/>
    <p:sldId id="310" r:id="rId31"/>
    <p:sldId id="311" r:id="rId32"/>
    <p:sldId id="312" r:id="rId33"/>
  </p:sldIdLst>
  <p:sldSz cx="9144000" cy="5143500" type="screen16x9"/>
  <p:notesSz cx="6884988" cy="10018713"/>
  <p:embeddedFontLst>
    <p:embeddedFont>
      <p:font typeface="Ericsson Capital TT" panose="02000503000000020004" pitchFamily="2" charset="0"/>
      <p:regular r:id="rId36"/>
    </p:embeddedFont>
    <p:embeddedFont>
      <p:font typeface="MS PGothic" panose="020B0600070205080204" pitchFamily="34" charset="-128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>
      <a:defRPr lang="en-GB"/>
    </a:defPPr>
    <a:lvl1pPr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386CF36-BFA9-4BB0-91B9-1B19D4CB6FFA}">
          <p14:sldIdLst>
            <p14:sldId id="286"/>
            <p14:sldId id="287"/>
            <p14:sldId id="289"/>
            <p14:sldId id="290"/>
            <p14:sldId id="291"/>
            <p14:sldId id="292"/>
            <p14:sldId id="293"/>
            <p14:sldId id="294"/>
            <p14:sldId id="295"/>
            <p14:sldId id="297"/>
            <p14:sldId id="298"/>
            <p14:sldId id="302"/>
            <p14:sldId id="301"/>
            <p14:sldId id="299"/>
            <p14:sldId id="300"/>
            <p14:sldId id="305"/>
            <p14:sldId id="304"/>
            <p14:sldId id="306"/>
            <p14:sldId id="307"/>
            <p14:sldId id="308"/>
            <p14:sldId id="314"/>
            <p14:sldId id="316"/>
            <p14:sldId id="313"/>
            <p14:sldId id="309"/>
            <p14:sldId id="310"/>
            <p14:sldId id="311"/>
            <p14:sldId id="31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FFCCCC"/>
    <a:srgbClr val="33CCCC"/>
    <a:srgbClr val="FFFF00"/>
    <a:srgbClr val="009999"/>
    <a:srgbClr val="66FFFF"/>
    <a:srgbClr val="CCCC00"/>
    <a:srgbClr val="FFFFCC"/>
    <a:srgbClr val="FF5050"/>
    <a:srgbClr val="9FB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636" autoAdjust="0"/>
    <p:restoredTop sz="95319" autoAdjust="0"/>
  </p:normalViewPr>
  <p:slideViewPr>
    <p:cSldViewPr snapToGrid="0" snapToObjects="1">
      <p:cViewPr>
        <p:scale>
          <a:sx n="125" d="100"/>
          <a:sy n="125" d="100"/>
        </p:scale>
        <p:origin x="-1242" y="-84"/>
      </p:cViewPr>
      <p:guideLst>
        <p:guide orient="horz" pos="852"/>
        <p:guide orient="horz" pos="3083"/>
        <p:guide orient="horz" pos="113"/>
        <p:guide orient="horz" pos="1837"/>
        <p:guide orient="horz" pos="2675"/>
        <p:guide orient="horz" pos="1909"/>
        <p:guide orient="horz" pos="2884"/>
        <p:guide pos="4969"/>
        <p:guide pos="1941"/>
        <p:guide pos="3818"/>
        <p:guide pos="3727"/>
        <p:guide pos="2834"/>
        <p:guide pos="2926"/>
        <p:guide pos="248"/>
        <p:guide pos="2034"/>
        <p:guide pos="2879"/>
        <p:guide pos="2676"/>
        <p:guide pos="3084"/>
        <p:guide pos="55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28"/>
    </p:cViewPr>
  </p:sorterViewPr>
  <p:notesViewPr>
    <p:cSldViewPr snapToGrid="0" snapToObjects="1">
      <p:cViewPr varScale="1">
        <p:scale>
          <a:sx n="64" d="100"/>
          <a:sy n="64" d="100"/>
        </p:scale>
        <p:origin x="-3414" y="-126"/>
      </p:cViewPr>
      <p:guideLst>
        <p:guide orient="horz" pos="3155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1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handoutMaster" Target="handoutMasters/handoutMaster1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3495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4" rIns="96588" bIns="4829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/>
            </a:lvl1pPr>
          </a:lstStyle>
          <a:p>
            <a:r>
              <a:rPr lang="en-US" sz="1200" smtClean="0"/>
              <a:t> </a:t>
            </a:r>
            <a:endParaRPr lang="en-US" sz="1200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900" y="0"/>
            <a:ext cx="2983495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4" rIns="96588" bIns="4829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/>
            </a:lvl1pPr>
          </a:lstStyle>
          <a:p>
            <a:r>
              <a:rPr lang="en-US" sz="1200" smtClean="0"/>
              <a:t>2017-01-26 </a:t>
            </a:r>
            <a:endParaRPr lang="en-US" sz="1200" dirty="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6038"/>
            <a:ext cx="2983495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4" rIns="96588" bIns="4829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/>
            </a:lvl1pPr>
          </a:lstStyle>
          <a:p>
            <a:r>
              <a:rPr lang="en-US" sz="1200" smtClean="0"/>
              <a:t> </a:t>
            </a:r>
            <a:endParaRPr lang="en-US" sz="1200" dirty="0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900" y="9516038"/>
            <a:ext cx="2983495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4" rIns="96588" bIns="4829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/>
            </a:lvl1pPr>
          </a:lstStyle>
          <a:p>
            <a:fld id="{4ECEF30E-552D-42ED-82CA-C73F83CA10A8}" type="slidenum">
              <a:rPr lang="en-US" sz="120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8558323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"/>
          </p:nvPr>
        </p:nvSpPr>
        <p:spPr>
          <a:xfrm>
            <a:off x="3900488" y="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2017-01-26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900488" y="9515475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2353D-F306-481A-B3D0-C36CE0BF95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78612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5475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Notes Placeholder 6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07038" cy="4508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5733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body"/>
          </p:nvPr>
        </p:nvSpPr>
        <p:spPr>
          <a:xfrm>
            <a:off x="688367" y="4758737"/>
            <a:ext cx="5507666" cy="4507511"/>
          </a:xfrm>
          <a:prstGeom prst="rect">
            <a:avLst/>
          </a:prstGeom>
        </p:spPr>
        <p:txBody>
          <a:bodyPr lIns="96554" tIns="48459" rIns="96554" bIns="48459"/>
          <a:lstStyle/>
          <a:p>
            <a:endParaRPr/>
          </a:p>
        </p:txBody>
      </p:sp>
      <p:sp>
        <p:nvSpPr>
          <p:cNvPr id="270" name="CustomShape 2"/>
          <p:cNvSpPr/>
          <p:nvPr/>
        </p:nvSpPr>
        <p:spPr>
          <a:xfrm>
            <a:off x="0" y="0"/>
            <a:ext cx="2982559" cy="50063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554" tIns="48459" rIns="96554" bIns="48459"/>
          <a:lstStyle/>
          <a:p>
            <a:pPr>
              <a:lnSpc>
                <a:spcPct val="100000"/>
              </a:lnSpc>
            </a:pPr>
            <a:r>
              <a:rPr lang="en-US" sz="1300">
                <a:solidFill>
                  <a:srgbClr val="000000"/>
                </a:solidFill>
                <a:latin typeface="Arial"/>
                <a:ea typeface="MS PGothic"/>
              </a:rPr>
              <a:t> </a:t>
            </a:r>
            <a:endParaRPr/>
          </a:p>
        </p:txBody>
      </p:sp>
      <p:sp>
        <p:nvSpPr>
          <p:cNvPr id="271" name="CustomShape 3"/>
          <p:cNvSpPr/>
          <p:nvPr/>
        </p:nvSpPr>
        <p:spPr>
          <a:xfrm>
            <a:off x="3900382" y="0"/>
            <a:ext cx="2982559" cy="50063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554" tIns="48459" rIns="96554" bIns="48459"/>
          <a:lstStyle/>
          <a:p>
            <a:pPr algn="r">
              <a:lnSpc>
                <a:spcPct val="100000"/>
              </a:lnSpc>
            </a:pPr>
            <a:r>
              <a:rPr lang="en-US" sz="1300">
                <a:solidFill>
                  <a:srgbClr val="000000"/>
                </a:solidFill>
                <a:latin typeface="Arial"/>
                <a:ea typeface="MS PGothic"/>
              </a:rPr>
              <a:t> </a:t>
            </a:r>
            <a:endParaRPr/>
          </a:p>
        </p:txBody>
      </p:sp>
      <p:sp>
        <p:nvSpPr>
          <p:cNvPr id="272" name="CustomShape 4"/>
          <p:cNvSpPr/>
          <p:nvPr/>
        </p:nvSpPr>
        <p:spPr>
          <a:xfrm>
            <a:off x="0" y="9516018"/>
            <a:ext cx="2982559" cy="50063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554" tIns="48459" rIns="96554" bIns="48459" anchor="b"/>
          <a:lstStyle/>
          <a:p>
            <a:pPr>
              <a:lnSpc>
                <a:spcPct val="100000"/>
              </a:lnSpc>
            </a:pPr>
            <a:r>
              <a:rPr lang="en-US" sz="1300">
                <a:solidFill>
                  <a:srgbClr val="000000"/>
                </a:solidFill>
                <a:latin typeface="Arial"/>
                <a:ea typeface="MS PGothic"/>
              </a:rPr>
              <a:t>© Ericsson AB 2015 </a:t>
            </a:r>
            <a:endParaRPr/>
          </a:p>
        </p:txBody>
      </p:sp>
      <p:sp>
        <p:nvSpPr>
          <p:cNvPr id="273" name="CustomShape 5"/>
          <p:cNvSpPr/>
          <p:nvPr/>
        </p:nvSpPr>
        <p:spPr>
          <a:xfrm>
            <a:off x="3900382" y="9516018"/>
            <a:ext cx="2982559" cy="50063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554" tIns="48459" rIns="96554" bIns="48459" anchor="b"/>
          <a:lstStyle/>
          <a:p>
            <a:pPr algn="r">
              <a:lnSpc>
                <a:spcPct val="100000"/>
              </a:lnSpc>
            </a:pPr>
            <a:fld id="{0D81B231-475C-4FDC-990D-E0D960087449}" type="slidenum">
              <a:rPr lang="en-US" sz="1300">
                <a:solidFill>
                  <a:srgbClr val="000000"/>
                </a:solidFill>
                <a:latin typeface="Arial"/>
                <a:ea typeface="MS PGothic"/>
              </a:rPr>
              <a:t>9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body"/>
          </p:nvPr>
        </p:nvSpPr>
        <p:spPr>
          <a:xfrm>
            <a:off x="688367" y="4758737"/>
            <a:ext cx="5507666" cy="4507511"/>
          </a:xfrm>
          <a:prstGeom prst="rect">
            <a:avLst/>
          </a:prstGeom>
        </p:spPr>
        <p:txBody>
          <a:bodyPr lIns="96554" tIns="48459" rIns="96554" bIns="48459"/>
          <a:lstStyle/>
          <a:p>
            <a:endParaRPr/>
          </a:p>
        </p:txBody>
      </p:sp>
      <p:sp>
        <p:nvSpPr>
          <p:cNvPr id="270" name="CustomShape 2"/>
          <p:cNvSpPr/>
          <p:nvPr/>
        </p:nvSpPr>
        <p:spPr>
          <a:xfrm>
            <a:off x="0" y="0"/>
            <a:ext cx="2982559" cy="50063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554" tIns="48459" rIns="96554" bIns="48459"/>
          <a:lstStyle/>
          <a:p>
            <a:pPr>
              <a:lnSpc>
                <a:spcPct val="100000"/>
              </a:lnSpc>
            </a:pPr>
            <a:r>
              <a:rPr lang="en-US" sz="1300">
                <a:solidFill>
                  <a:srgbClr val="000000"/>
                </a:solidFill>
                <a:latin typeface="Arial"/>
                <a:ea typeface="MS PGothic"/>
              </a:rPr>
              <a:t> </a:t>
            </a:r>
            <a:endParaRPr/>
          </a:p>
        </p:txBody>
      </p:sp>
      <p:sp>
        <p:nvSpPr>
          <p:cNvPr id="271" name="CustomShape 3"/>
          <p:cNvSpPr/>
          <p:nvPr/>
        </p:nvSpPr>
        <p:spPr>
          <a:xfrm>
            <a:off x="3900382" y="0"/>
            <a:ext cx="2982559" cy="50063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554" tIns="48459" rIns="96554" bIns="48459"/>
          <a:lstStyle/>
          <a:p>
            <a:pPr algn="r">
              <a:lnSpc>
                <a:spcPct val="100000"/>
              </a:lnSpc>
            </a:pPr>
            <a:r>
              <a:rPr lang="en-US" sz="1300">
                <a:solidFill>
                  <a:srgbClr val="000000"/>
                </a:solidFill>
                <a:latin typeface="Arial"/>
                <a:ea typeface="MS PGothic"/>
              </a:rPr>
              <a:t> </a:t>
            </a:r>
            <a:endParaRPr/>
          </a:p>
        </p:txBody>
      </p:sp>
      <p:sp>
        <p:nvSpPr>
          <p:cNvPr id="272" name="CustomShape 4"/>
          <p:cNvSpPr/>
          <p:nvPr/>
        </p:nvSpPr>
        <p:spPr>
          <a:xfrm>
            <a:off x="0" y="9516018"/>
            <a:ext cx="2982559" cy="50063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554" tIns="48459" rIns="96554" bIns="48459" anchor="b"/>
          <a:lstStyle/>
          <a:p>
            <a:pPr>
              <a:lnSpc>
                <a:spcPct val="100000"/>
              </a:lnSpc>
            </a:pPr>
            <a:r>
              <a:rPr lang="en-US" sz="1300">
                <a:solidFill>
                  <a:srgbClr val="000000"/>
                </a:solidFill>
                <a:latin typeface="Arial"/>
                <a:ea typeface="MS PGothic"/>
              </a:rPr>
              <a:t>© Ericsson AB 2015 </a:t>
            </a:r>
            <a:endParaRPr/>
          </a:p>
        </p:txBody>
      </p:sp>
      <p:sp>
        <p:nvSpPr>
          <p:cNvPr id="273" name="CustomShape 5"/>
          <p:cNvSpPr/>
          <p:nvPr/>
        </p:nvSpPr>
        <p:spPr>
          <a:xfrm>
            <a:off x="3900382" y="9516018"/>
            <a:ext cx="2982559" cy="50063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554" tIns="48459" rIns="96554" bIns="48459" anchor="b"/>
          <a:lstStyle/>
          <a:p>
            <a:pPr algn="r">
              <a:lnSpc>
                <a:spcPct val="100000"/>
              </a:lnSpc>
            </a:pPr>
            <a:fld id="{0D81B231-475C-4FDC-990D-E0D960087449}" type="slidenum">
              <a:rPr lang="en-US" sz="1300">
                <a:solidFill>
                  <a:srgbClr val="000000"/>
                </a:solidFill>
                <a:latin typeface="Arial"/>
                <a:ea typeface="MS PGothic"/>
              </a:rPr>
              <a:t>27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body"/>
          </p:nvPr>
        </p:nvSpPr>
        <p:spPr>
          <a:xfrm>
            <a:off x="688367" y="4758737"/>
            <a:ext cx="5507666" cy="4507511"/>
          </a:xfrm>
          <a:prstGeom prst="rect">
            <a:avLst/>
          </a:prstGeom>
        </p:spPr>
        <p:txBody>
          <a:bodyPr lIns="96554" tIns="48459" rIns="96554" bIns="48459"/>
          <a:lstStyle/>
          <a:p>
            <a:endParaRPr/>
          </a:p>
        </p:txBody>
      </p:sp>
      <p:sp>
        <p:nvSpPr>
          <p:cNvPr id="270" name="CustomShape 2"/>
          <p:cNvSpPr/>
          <p:nvPr/>
        </p:nvSpPr>
        <p:spPr>
          <a:xfrm>
            <a:off x="0" y="0"/>
            <a:ext cx="2982559" cy="50063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554" tIns="48459" rIns="96554" bIns="48459"/>
          <a:lstStyle/>
          <a:p>
            <a:pPr>
              <a:lnSpc>
                <a:spcPct val="100000"/>
              </a:lnSpc>
            </a:pPr>
            <a:r>
              <a:rPr lang="en-US" sz="1300">
                <a:solidFill>
                  <a:srgbClr val="000000"/>
                </a:solidFill>
                <a:latin typeface="Arial"/>
                <a:ea typeface="MS PGothic"/>
              </a:rPr>
              <a:t> </a:t>
            </a:r>
            <a:endParaRPr/>
          </a:p>
        </p:txBody>
      </p:sp>
      <p:sp>
        <p:nvSpPr>
          <p:cNvPr id="271" name="CustomShape 3"/>
          <p:cNvSpPr/>
          <p:nvPr/>
        </p:nvSpPr>
        <p:spPr>
          <a:xfrm>
            <a:off x="3900382" y="0"/>
            <a:ext cx="2982559" cy="50063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554" tIns="48459" rIns="96554" bIns="48459"/>
          <a:lstStyle/>
          <a:p>
            <a:pPr algn="r">
              <a:lnSpc>
                <a:spcPct val="100000"/>
              </a:lnSpc>
            </a:pPr>
            <a:r>
              <a:rPr lang="en-US" sz="1300">
                <a:solidFill>
                  <a:srgbClr val="000000"/>
                </a:solidFill>
                <a:latin typeface="Arial"/>
                <a:ea typeface="MS PGothic"/>
              </a:rPr>
              <a:t> </a:t>
            </a:r>
            <a:endParaRPr/>
          </a:p>
        </p:txBody>
      </p:sp>
      <p:sp>
        <p:nvSpPr>
          <p:cNvPr id="272" name="CustomShape 4"/>
          <p:cNvSpPr/>
          <p:nvPr/>
        </p:nvSpPr>
        <p:spPr>
          <a:xfrm>
            <a:off x="0" y="9516018"/>
            <a:ext cx="2982559" cy="50063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554" tIns="48459" rIns="96554" bIns="48459" anchor="b"/>
          <a:lstStyle/>
          <a:p>
            <a:pPr>
              <a:lnSpc>
                <a:spcPct val="100000"/>
              </a:lnSpc>
            </a:pPr>
            <a:r>
              <a:rPr lang="en-US" sz="1300">
                <a:solidFill>
                  <a:srgbClr val="000000"/>
                </a:solidFill>
                <a:latin typeface="Arial"/>
                <a:ea typeface="MS PGothic"/>
              </a:rPr>
              <a:t>© Ericsson AB 2015 </a:t>
            </a:r>
            <a:endParaRPr/>
          </a:p>
        </p:txBody>
      </p:sp>
      <p:sp>
        <p:nvSpPr>
          <p:cNvPr id="273" name="CustomShape 5"/>
          <p:cNvSpPr/>
          <p:nvPr/>
        </p:nvSpPr>
        <p:spPr>
          <a:xfrm>
            <a:off x="3900382" y="9516018"/>
            <a:ext cx="2982559" cy="50063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554" tIns="48459" rIns="96554" bIns="48459" anchor="b"/>
          <a:lstStyle/>
          <a:p>
            <a:pPr algn="r">
              <a:lnSpc>
                <a:spcPct val="100000"/>
              </a:lnSpc>
            </a:pPr>
            <a:fld id="{0D81B231-475C-4FDC-990D-E0D960087449}" type="slidenum">
              <a:rPr lang="en-US" sz="1300">
                <a:solidFill>
                  <a:srgbClr val="000000"/>
                </a:solidFill>
                <a:latin typeface="Arial"/>
                <a:ea typeface="MS PGothic"/>
              </a:rPr>
              <a:t>10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body"/>
          </p:nvPr>
        </p:nvSpPr>
        <p:spPr>
          <a:xfrm>
            <a:off x="688367" y="4758737"/>
            <a:ext cx="5507666" cy="4507511"/>
          </a:xfrm>
          <a:prstGeom prst="rect">
            <a:avLst/>
          </a:prstGeom>
        </p:spPr>
        <p:txBody>
          <a:bodyPr lIns="96554" tIns="48459" rIns="96554" bIns="48459"/>
          <a:lstStyle/>
          <a:p>
            <a:endParaRPr/>
          </a:p>
        </p:txBody>
      </p:sp>
      <p:sp>
        <p:nvSpPr>
          <p:cNvPr id="270" name="CustomShape 2"/>
          <p:cNvSpPr/>
          <p:nvPr/>
        </p:nvSpPr>
        <p:spPr>
          <a:xfrm>
            <a:off x="0" y="0"/>
            <a:ext cx="2982559" cy="50063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554" tIns="48459" rIns="96554" bIns="48459"/>
          <a:lstStyle/>
          <a:p>
            <a:pPr>
              <a:lnSpc>
                <a:spcPct val="100000"/>
              </a:lnSpc>
            </a:pPr>
            <a:r>
              <a:rPr lang="en-US" sz="1300">
                <a:solidFill>
                  <a:srgbClr val="000000"/>
                </a:solidFill>
                <a:latin typeface="Arial"/>
                <a:ea typeface="MS PGothic"/>
              </a:rPr>
              <a:t> </a:t>
            </a:r>
            <a:endParaRPr/>
          </a:p>
        </p:txBody>
      </p:sp>
      <p:sp>
        <p:nvSpPr>
          <p:cNvPr id="271" name="CustomShape 3"/>
          <p:cNvSpPr/>
          <p:nvPr/>
        </p:nvSpPr>
        <p:spPr>
          <a:xfrm>
            <a:off x="3900382" y="0"/>
            <a:ext cx="2982559" cy="50063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554" tIns="48459" rIns="96554" bIns="48459"/>
          <a:lstStyle/>
          <a:p>
            <a:pPr algn="r">
              <a:lnSpc>
                <a:spcPct val="100000"/>
              </a:lnSpc>
            </a:pPr>
            <a:r>
              <a:rPr lang="en-US" sz="1300">
                <a:solidFill>
                  <a:srgbClr val="000000"/>
                </a:solidFill>
                <a:latin typeface="Arial"/>
                <a:ea typeface="MS PGothic"/>
              </a:rPr>
              <a:t> </a:t>
            </a:r>
            <a:endParaRPr/>
          </a:p>
        </p:txBody>
      </p:sp>
      <p:sp>
        <p:nvSpPr>
          <p:cNvPr id="272" name="CustomShape 4"/>
          <p:cNvSpPr/>
          <p:nvPr/>
        </p:nvSpPr>
        <p:spPr>
          <a:xfrm>
            <a:off x="0" y="9516018"/>
            <a:ext cx="2982559" cy="50063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554" tIns="48459" rIns="96554" bIns="48459" anchor="b"/>
          <a:lstStyle/>
          <a:p>
            <a:pPr>
              <a:lnSpc>
                <a:spcPct val="100000"/>
              </a:lnSpc>
            </a:pPr>
            <a:r>
              <a:rPr lang="en-US" sz="1300">
                <a:solidFill>
                  <a:srgbClr val="000000"/>
                </a:solidFill>
                <a:latin typeface="Arial"/>
                <a:ea typeface="MS PGothic"/>
              </a:rPr>
              <a:t>© Ericsson AB 2015 </a:t>
            </a:r>
            <a:endParaRPr/>
          </a:p>
        </p:txBody>
      </p:sp>
      <p:sp>
        <p:nvSpPr>
          <p:cNvPr id="273" name="CustomShape 5"/>
          <p:cNvSpPr/>
          <p:nvPr/>
        </p:nvSpPr>
        <p:spPr>
          <a:xfrm>
            <a:off x="3900382" y="9516018"/>
            <a:ext cx="2982559" cy="50063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554" tIns="48459" rIns="96554" bIns="48459" anchor="b"/>
          <a:lstStyle/>
          <a:p>
            <a:pPr algn="r">
              <a:lnSpc>
                <a:spcPct val="100000"/>
              </a:lnSpc>
            </a:pPr>
            <a:fld id="{0D81B231-475C-4FDC-990D-E0D960087449}" type="slidenum">
              <a:rPr lang="en-US" sz="1300">
                <a:solidFill>
                  <a:srgbClr val="000000"/>
                </a:solidFill>
                <a:latin typeface="Arial"/>
                <a:ea typeface="MS PGothic"/>
              </a:rPr>
              <a:t>12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body"/>
          </p:nvPr>
        </p:nvSpPr>
        <p:spPr>
          <a:xfrm>
            <a:off x="688367" y="4758737"/>
            <a:ext cx="5507666" cy="4507511"/>
          </a:xfrm>
          <a:prstGeom prst="rect">
            <a:avLst/>
          </a:prstGeom>
        </p:spPr>
        <p:txBody>
          <a:bodyPr lIns="96554" tIns="48459" rIns="96554" bIns="48459"/>
          <a:lstStyle/>
          <a:p>
            <a:endParaRPr/>
          </a:p>
        </p:txBody>
      </p:sp>
      <p:sp>
        <p:nvSpPr>
          <p:cNvPr id="270" name="CustomShape 2"/>
          <p:cNvSpPr/>
          <p:nvPr/>
        </p:nvSpPr>
        <p:spPr>
          <a:xfrm>
            <a:off x="0" y="0"/>
            <a:ext cx="2982559" cy="50063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554" tIns="48459" rIns="96554" bIns="48459"/>
          <a:lstStyle/>
          <a:p>
            <a:pPr>
              <a:lnSpc>
                <a:spcPct val="100000"/>
              </a:lnSpc>
            </a:pPr>
            <a:r>
              <a:rPr lang="en-US" sz="1300">
                <a:solidFill>
                  <a:srgbClr val="000000"/>
                </a:solidFill>
                <a:latin typeface="Arial"/>
                <a:ea typeface="MS PGothic"/>
              </a:rPr>
              <a:t> </a:t>
            </a:r>
            <a:endParaRPr/>
          </a:p>
        </p:txBody>
      </p:sp>
      <p:sp>
        <p:nvSpPr>
          <p:cNvPr id="271" name="CustomShape 3"/>
          <p:cNvSpPr/>
          <p:nvPr/>
        </p:nvSpPr>
        <p:spPr>
          <a:xfrm>
            <a:off x="3900382" y="0"/>
            <a:ext cx="2982559" cy="50063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554" tIns="48459" rIns="96554" bIns="48459"/>
          <a:lstStyle/>
          <a:p>
            <a:pPr algn="r">
              <a:lnSpc>
                <a:spcPct val="100000"/>
              </a:lnSpc>
            </a:pPr>
            <a:r>
              <a:rPr lang="en-US" sz="1300">
                <a:solidFill>
                  <a:srgbClr val="000000"/>
                </a:solidFill>
                <a:latin typeface="Arial"/>
                <a:ea typeface="MS PGothic"/>
              </a:rPr>
              <a:t> </a:t>
            </a:r>
            <a:endParaRPr/>
          </a:p>
        </p:txBody>
      </p:sp>
      <p:sp>
        <p:nvSpPr>
          <p:cNvPr id="272" name="CustomShape 4"/>
          <p:cNvSpPr/>
          <p:nvPr/>
        </p:nvSpPr>
        <p:spPr>
          <a:xfrm>
            <a:off x="0" y="9516018"/>
            <a:ext cx="2982559" cy="50063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554" tIns="48459" rIns="96554" bIns="48459" anchor="b"/>
          <a:lstStyle/>
          <a:p>
            <a:pPr>
              <a:lnSpc>
                <a:spcPct val="100000"/>
              </a:lnSpc>
            </a:pPr>
            <a:r>
              <a:rPr lang="en-US" sz="1300">
                <a:solidFill>
                  <a:srgbClr val="000000"/>
                </a:solidFill>
                <a:latin typeface="Arial"/>
                <a:ea typeface="MS PGothic"/>
              </a:rPr>
              <a:t>© Ericsson AB 2015 </a:t>
            </a:r>
            <a:endParaRPr/>
          </a:p>
        </p:txBody>
      </p:sp>
      <p:sp>
        <p:nvSpPr>
          <p:cNvPr id="273" name="CustomShape 5"/>
          <p:cNvSpPr/>
          <p:nvPr/>
        </p:nvSpPr>
        <p:spPr>
          <a:xfrm>
            <a:off x="3900382" y="9516018"/>
            <a:ext cx="2982559" cy="50063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554" tIns="48459" rIns="96554" bIns="48459" anchor="b"/>
          <a:lstStyle/>
          <a:p>
            <a:pPr algn="r">
              <a:lnSpc>
                <a:spcPct val="100000"/>
              </a:lnSpc>
            </a:pPr>
            <a:fld id="{0D81B231-475C-4FDC-990D-E0D960087449}" type="slidenum">
              <a:rPr lang="en-US" sz="1300">
                <a:solidFill>
                  <a:srgbClr val="000000"/>
                </a:solidFill>
                <a:latin typeface="Arial"/>
                <a:ea typeface="MS PGothic"/>
              </a:rPr>
              <a:t>13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body"/>
          </p:nvPr>
        </p:nvSpPr>
        <p:spPr>
          <a:xfrm>
            <a:off x="688367" y="4758737"/>
            <a:ext cx="5507666" cy="4507511"/>
          </a:xfrm>
          <a:prstGeom prst="rect">
            <a:avLst/>
          </a:prstGeom>
        </p:spPr>
        <p:txBody>
          <a:bodyPr lIns="96554" tIns="48459" rIns="96554" bIns="48459"/>
          <a:lstStyle/>
          <a:p>
            <a:endParaRPr/>
          </a:p>
        </p:txBody>
      </p:sp>
      <p:sp>
        <p:nvSpPr>
          <p:cNvPr id="270" name="CustomShape 2"/>
          <p:cNvSpPr/>
          <p:nvPr/>
        </p:nvSpPr>
        <p:spPr>
          <a:xfrm>
            <a:off x="0" y="0"/>
            <a:ext cx="2982559" cy="50063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554" tIns="48459" rIns="96554" bIns="48459"/>
          <a:lstStyle/>
          <a:p>
            <a:pPr>
              <a:lnSpc>
                <a:spcPct val="100000"/>
              </a:lnSpc>
            </a:pPr>
            <a:r>
              <a:rPr lang="en-US" sz="1300">
                <a:solidFill>
                  <a:srgbClr val="000000"/>
                </a:solidFill>
                <a:latin typeface="Arial"/>
                <a:ea typeface="MS PGothic"/>
              </a:rPr>
              <a:t> </a:t>
            </a:r>
            <a:endParaRPr/>
          </a:p>
        </p:txBody>
      </p:sp>
      <p:sp>
        <p:nvSpPr>
          <p:cNvPr id="271" name="CustomShape 3"/>
          <p:cNvSpPr/>
          <p:nvPr/>
        </p:nvSpPr>
        <p:spPr>
          <a:xfrm>
            <a:off x="3900382" y="0"/>
            <a:ext cx="2982559" cy="50063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554" tIns="48459" rIns="96554" bIns="48459"/>
          <a:lstStyle/>
          <a:p>
            <a:pPr algn="r">
              <a:lnSpc>
                <a:spcPct val="100000"/>
              </a:lnSpc>
            </a:pPr>
            <a:r>
              <a:rPr lang="en-US" sz="1300">
                <a:solidFill>
                  <a:srgbClr val="000000"/>
                </a:solidFill>
                <a:latin typeface="Arial"/>
                <a:ea typeface="MS PGothic"/>
              </a:rPr>
              <a:t> </a:t>
            </a:r>
            <a:endParaRPr/>
          </a:p>
        </p:txBody>
      </p:sp>
      <p:sp>
        <p:nvSpPr>
          <p:cNvPr id="272" name="CustomShape 4"/>
          <p:cNvSpPr/>
          <p:nvPr/>
        </p:nvSpPr>
        <p:spPr>
          <a:xfrm>
            <a:off x="0" y="9516018"/>
            <a:ext cx="2982559" cy="50063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554" tIns="48459" rIns="96554" bIns="48459" anchor="b"/>
          <a:lstStyle/>
          <a:p>
            <a:pPr>
              <a:lnSpc>
                <a:spcPct val="100000"/>
              </a:lnSpc>
            </a:pPr>
            <a:r>
              <a:rPr lang="en-US" sz="1300">
                <a:solidFill>
                  <a:srgbClr val="000000"/>
                </a:solidFill>
                <a:latin typeface="Arial"/>
                <a:ea typeface="MS PGothic"/>
              </a:rPr>
              <a:t>© Ericsson AB 2015 </a:t>
            </a:r>
            <a:endParaRPr/>
          </a:p>
        </p:txBody>
      </p:sp>
      <p:sp>
        <p:nvSpPr>
          <p:cNvPr id="273" name="CustomShape 5"/>
          <p:cNvSpPr/>
          <p:nvPr/>
        </p:nvSpPr>
        <p:spPr>
          <a:xfrm>
            <a:off x="3900382" y="9516018"/>
            <a:ext cx="2982559" cy="50063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554" tIns="48459" rIns="96554" bIns="48459" anchor="b"/>
          <a:lstStyle/>
          <a:p>
            <a:pPr algn="r">
              <a:lnSpc>
                <a:spcPct val="100000"/>
              </a:lnSpc>
            </a:pPr>
            <a:fld id="{0D81B231-475C-4FDC-990D-E0D960087449}" type="slidenum">
              <a:rPr lang="en-US" sz="1300">
                <a:solidFill>
                  <a:srgbClr val="000000"/>
                </a:solidFill>
                <a:latin typeface="Arial"/>
                <a:ea typeface="MS PGothic"/>
              </a:rPr>
              <a:t>15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body"/>
          </p:nvPr>
        </p:nvSpPr>
        <p:spPr>
          <a:xfrm>
            <a:off x="688367" y="4758737"/>
            <a:ext cx="5507666" cy="4507511"/>
          </a:xfrm>
          <a:prstGeom prst="rect">
            <a:avLst/>
          </a:prstGeom>
        </p:spPr>
        <p:txBody>
          <a:bodyPr lIns="96554" tIns="48459" rIns="96554" bIns="48459"/>
          <a:lstStyle/>
          <a:p>
            <a:endParaRPr/>
          </a:p>
        </p:txBody>
      </p:sp>
      <p:sp>
        <p:nvSpPr>
          <p:cNvPr id="270" name="CustomShape 2"/>
          <p:cNvSpPr/>
          <p:nvPr/>
        </p:nvSpPr>
        <p:spPr>
          <a:xfrm>
            <a:off x="0" y="0"/>
            <a:ext cx="2982559" cy="50063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554" tIns="48459" rIns="96554" bIns="48459"/>
          <a:lstStyle/>
          <a:p>
            <a:pPr>
              <a:lnSpc>
                <a:spcPct val="100000"/>
              </a:lnSpc>
            </a:pPr>
            <a:r>
              <a:rPr lang="en-US" sz="1300">
                <a:solidFill>
                  <a:srgbClr val="000000"/>
                </a:solidFill>
                <a:latin typeface="Arial"/>
                <a:ea typeface="MS PGothic"/>
              </a:rPr>
              <a:t> </a:t>
            </a:r>
            <a:endParaRPr/>
          </a:p>
        </p:txBody>
      </p:sp>
      <p:sp>
        <p:nvSpPr>
          <p:cNvPr id="271" name="CustomShape 3"/>
          <p:cNvSpPr/>
          <p:nvPr/>
        </p:nvSpPr>
        <p:spPr>
          <a:xfrm>
            <a:off x="3900382" y="0"/>
            <a:ext cx="2982559" cy="50063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554" tIns="48459" rIns="96554" bIns="48459"/>
          <a:lstStyle/>
          <a:p>
            <a:pPr algn="r">
              <a:lnSpc>
                <a:spcPct val="100000"/>
              </a:lnSpc>
            </a:pPr>
            <a:r>
              <a:rPr lang="en-US" sz="1300">
                <a:solidFill>
                  <a:srgbClr val="000000"/>
                </a:solidFill>
                <a:latin typeface="Arial"/>
                <a:ea typeface="MS PGothic"/>
              </a:rPr>
              <a:t> </a:t>
            </a:r>
            <a:endParaRPr/>
          </a:p>
        </p:txBody>
      </p:sp>
      <p:sp>
        <p:nvSpPr>
          <p:cNvPr id="272" name="CustomShape 4"/>
          <p:cNvSpPr/>
          <p:nvPr/>
        </p:nvSpPr>
        <p:spPr>
          <a:xfrm>
            <a:off x="0" y="9516018"/>
            <a:ext cx="2982559" cy="50063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554" tIns="48459" rIns="96554" bIns="48459" anchor="b"/>
          <a:lstStyle/>
          <a:p>
            <a:pPr>
              <a:lnSpc>
                <a:spcPct val="100000"/>
              </a:lnSpc>
            </a:pPr>
            <a:r>
              <a:rPr lang="en-US" sz="1300">
                <a:solidFill>
                  <a:srgbClr val="000000"/>
                </a:solidFill>
                <a:latin typeface="Arial"/>
                <a:ea typeface="MS PGothic"/>
              </a:rPr>
              <a:t>© Ericsson AB 2015 </a:t>
            </a:r>
            <a:endParaRPr/>
          </a:p>
        </p:txBody>
      </p:sp>
      <p:sp>
        <p:nvSpPr>
          <p:cNvPr id="273" name="CustomShape 5"/>
          <p:cNvSpPr/>
          <p:nvPr/>
        </p:nvSpPr>
        <p:spPr>
          <a:xfrm>
            <a:off x="3900382" y="9516018"/>
            <a:ext cx="2982559" cy="50063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554" tIns="48459" rIns="96554" bIns="48459" anchor="b"/>
          <a:lstStyle/>
          <a:p>
            <a:pPr algn="r">
              <a:lnSpc>
                <a:spcPct val="100000"/>
              </a:lnSpc>
            </a:pPr>
            <a:fld id="{0D81B231-475C-4FDC-990D-E0D960087449}" type="slidenum">
              <a:rPr lang="en-US" sz="1300">
                <a:solidFill>
                  <a:srgbClr val="000000"/>
                </a:solidFill>
                <a:latin typeface="Arial"/>
                <a:ea typeface="MS PGothic"/>
              </a:rPr>
              <a:t>18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body"/>
          </p:nvPr>
        </p:nvSpPr>
        <p:spPr>
          <a:xfrm>
            <a:off x="688367" y="4758737"/>
            <a:ext cx="5507666" cy="4507511"/>
          </a:xfrm>
          <a:prstGeom prst="rect">
            <a:avLst/>
          </a:prstGeom>
        </p:spPr>
        <p:txBody>
          <a:bodyPr lIns="96554" tIns="48459" rIns="96554" bIns="48459"/>
          <a:lstStyle/>
          <a:p>
            <a:endParaRPr/>
          </a:p>
        </p:txBody>
      </p:sp>
      <p:sp>
        <p:nvSpPr>
          <p:cNvPr id="270" name="CustomShape 2"/>
          <p:cNvSpPr/>
          <p:nvPr/>
        </p:nvSpPr>
        <p:spPr>
          <a:xfrm>
            <a:off x="0" y="0"/>
            <a:ext cx="2982559" cy="50063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554" tIns="48459" rIns="96554" bIns="48459"/>
          <a:lstStyle/>
          <a:p>
            <a:pPr>
              <a:lnSpc>
                <a:spcPct val="100000"/>
              </a:lnSpc>
            </a:pPr>
            <a:r>
              <a:rPr lang="en-US" sz="1300">
                <a:solidFill>
                  <a:srgbClr val="000000"/>
                </a:solidFill>
                <a:latin typeface="Arial"/>
                <a:ea typeface="MS PGothic"/>
              </a:rPr>
              <a:t> </a:t>
            </a:r>
            <a:endParaRPr/>
          </a:p>
        </p:txBody>
      </p:sp>
      <p:sp>
        <p:nvSpPr>
          <p:cNvPr id="271" name="CustomShape 3"/>
          <p:cNvSpPr/>
          <p:nvPr/>
        </p:nvSpPr>
        <p:spPr>
          <a:xfrm>
            <a:off x="3900382" y="0"/>
            <a:ext cx="2982559" cy="50063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554" tIns="48459" rIns="96554" bIns="48459"/>
          <a:lstStyle/>
          <a:p>
            <a:pPr algn="r">
              <a:lnSpc>
                <a:spcPct val="100000"/>
              </a:lnSpc>
            </a:pPr>
            <a:r>
              <a:rPr lang="en-US" sz="1300">
                <a:solidFill>
                  <a:srgbClr val="000000"/>
                </a:solidFill>
                <a:latin typeface="Arial"/>
                <a:ea typeface="MS PGothic"/>
              </a:rPr>
              <a:t> </a:t>
            </a:r>
            <a:endParaRPr/>
          </a:p>
        </p:txBody>
      </p:sp>
      <p:sp>
        <p:nvSpPr>
          <p:cNvPr id="272" name="CustomShape 4"/>
          <p:cNvSpPr/>
          <p:nvPr/>
        </p:nvSpPr>
        <p:spPr>
          <a:xfrm>
            <a:off x="0" y="9516018"/>
            <a:ext cx="2982559" cy="50063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554" tIns="48459" rIns="96554" bIns="48459" anchor="b"/>
          <a:lstStyle/>
          <a:p>
            <a:pPr>
              <a:lnSpc>
                <a:spcPct val="100000"/>
              </a:lnSpc>
            </a:pPr>
            <a:r>
              <a:rPr lang="en-US" sz="1300">
                <a:solidFill>
                  <a:srgbClr val="000000"/>
                </a:solidFill>
                <a:latin typeface="Arial"/>
                <a:ea typeface="MS PGothic"/>
              </a:rPr>
              <a:t>© Ericsson AB 2015 </a:t>
            </a:r>
            <a:endParaRPr/>
          </a:p>
        </p:txBody>
      </p:sp>
      <p:sp>
        <p:nvSpPr>
          <p:cNvPr id="273" name="CustomShape 5"/>
          <p:cNvSpPr/>
          <p:nvPr/>
        </p:nvSpPr>
        <p:spPr>
          <a:xfrm>
            <a:off x="3900382" y="9516018"/>
            <a:ext cx="2982559" cy="50063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554" tIns="48459" rIns="96554" bIns="48459" anchor="b"/>
          <a:lstStyle/>
          <a:p>
            <a:pPr algn="r">
              <a:lnSpc>
                <a:spcPct val="100000"/>
              </a:lnSpc>
            </a:pPr>
            <a:fld id="{0D81B231-475C-4FDC-990D-E0D960087449}" type="slidenum">
              <a:rPr lang="en-US" sz="1300">
                <a:solidFill>
                  <a:srgbClr val="000000"/>
                </a:solidFill>
                <a:latin typeface="Arial"/>
                <a:ea typeface="MS PGothic"/>
              </a:rPr>
              <a:t>20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body"/>
          </p:nvPr>
        </p:nvSpPr>
        <p:spPr>
          <a:xfrm>
            <a:off x="688367" y="4758737"/>
            <a:ext cx="5507666" cy="4507511"/>
          </a:xfrm>
          <a:prstGeom prst="rect">
            <a:avLst/>
          </a:prstGeom>
        </p:spPr>
        <p:txBody>
          <a:bodyPr lIns="96554" tIns="48459" rIns="96554" bIns="48459"/>
          <a:lstStyle/>
          <a:p>
            <a:endParaRPr/>
          </a:p>
        </p:txBody>
      </p:sp>
      <p:sp>
        <p:nvSpPr>
          <p:cNvPr id="270" name="CustomShape 2"/>
          <p:cNvSpPr/>
          <p:nvPr/>
        </p:nvSpPr>
        <p:spPr>
          <a:xfrm>
            <a:off x="0" y="0"/>
            <a:ext cx="2982559" cy="50063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554" tIns="48459" rIns="96554" bIns="48459"/>
          <a:lstStyle/>
          <a:p>
            <a:pPr>
              <a:lnSpc>
                <a:spcPct val="100000"/>
              </a:lnSpc>
            </a:pPr>
            <a:r>
              <a:rPr lang="en-US" sz="1300">
                <a:solidFill>
                  <a:srgbClr val="000000"/>
                </a:solidFill>
                <a:latin typeface="Arial"/>
                <a:ea typeface="MS PGothic"/>
              </a:rPr>
              <a:t> </a:t>
            </a:r>
            <a:endParaRPr/>
          </a:p>
        </p:txBody>
      </p:sp>
      <p:sp>
        <p:nvSpPr>
          <p:cNvPr id="271" name="CustomShape 3"/>
          <p:cNvSpPr/>
          <p:nvPr/>
        </p:nvSpPr>
        <p:spPr>
          <a:xfrm>
            <a:off x="3900382" y="0"/>
            <a:ext cx="2982559" cy="50063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554" tIns="48459" rIns="96554" bIns="48459"/>
          <a:lstStyle/>
          <a:p>
            <a:pPr algn="r">
              <a:lnSpc>
                <a:spcPct val="100000"/>
              </a:lnSpc>
            </a:pPr>
            <a:r>
              <a:rPr lang="en-US" sz="1300">
                <a:solidFill>
                  <a:srgbClr val="000000"/>
                </a:solidFill>
                <a:latin typeface="Arial"/>
                <a:ea typeface="MS PGothic"/>
              </a:rPr>
              <a:t> </a:t>
            </a:r>
            <a:endParaRPr/>
          </a:p>
        </p:txBody>
      </p:sp>
      <p:sp>
        <p:nvSpPr>
          <p:cNvPr id="272" name="CustomShape 4"/>
          <p:cNvSpPr/>
          <p:nvPr/>
        </p:nvSpPr>
        <p:spPr>
          <a:xfrm>
            <a:off x="0" y="9516018"/>
            <a:ext cx="2982559" cy="50063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554" tIns="48459" rIns="96554" bIns="48459" anchor="b"/>
          <a:lstStyle/>
          <a:p>
            <a:pPr>
              <a:lnSpc>
                <a:spcPct val="100000"/>
              </a:lnSpc>
            </a:pPr>
            <a:r>
              <a:rPr lang="en-US" sz="1300">
                <a:solidFill>
                  <a:srgbClr val="000000"/>
                </a:solidFill>
                <a:latin typeface="Arial"/>
                <a:ea typeface="MS PGothic"/>
              </a:rPr>
              <a:t>© Ericsson AB 2015 </a:t>
            </a:r>
            <a:endParaRPr/>
          </a:p>
        </p:txBody>
      </p:sp>
      <p:sp>
        <p:nvSpPr>
          <p:cNvPr id="273" name="CustomShape 5"/>
          <p:cNvSpPr/>
          <p:nvPr/>
        </p:nvSpPr>
        <p:spPr>
          <a:xfrm>
            <a:off x="3900382" y="9516018"/>
            <a:ext cx="2982559" cy="50063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554" tIns="48459" rIns="96554" bIns="48459" anchor="b"/>
          <a:lstStyle/>
          <a:p>
            <a:pPr algn="r">
              <a:lnSpc>
                <a:spcPct val="100000"/>
              </a:lnSpc>
            </a:pPr>
            <a:fld id="{0D81B231-475C-4FDC-990D-E0D960087449}" type="slidenum">
              <a:rPr lang="en-US" sz="1300">
                <a:solidFill>
                  <a:srgbClr val="000000"/>
                </a:solidFill>
                <a:latin typeface="Arial"/>
                <a:ea typeface="MS PGothic"/>
              </a:rPr>
              <a:t>22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body"/>
          </p:nvPr>
        </p:nvSpPr>
        <p:spPr>
          <a:xfrm>
            <a:off x="688367" y="4758737"/>
            <a:ext cx="5507666" cy="4507511"/>
          </a:xfrm>
          <a:prstGeom prst="rect">
            <a:avLst/>
          </a:prstGeom>
        </p:spPr>
        <p:txBody>
          <a:bodyPr lIns="96554" tIns="48459" rIns="96554" bIns="48459"/>
          <a:lstStyle/>
          <a:p>
            <a:endParaRPr/>
          </a:p>
        </p:txBody>
      </p:sp>
      <p:sp>
        <p:nvSpPr>
          <p:cNvPr id="270" name="CustomShape 2"/>
          <p:cNvSpPr/>
          <p:nvPr/>
        </p:nvSpPr>
        <p:spPr>
          <a:xfrm>
            <a:off x="0" y="0"/>
            <a:ext cx="2982559" cy="50063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554" tIns="48459" rIns="96554" bIns="48459"/>
          <a:lstStyle/>
          <a:p>
            <a:pPr>
              <a:lnSpc>
                <a:spcPct val="100000"/>
              </a:lnSpc>
            </a:pPr>
            <a:r>
              <a:rPr lang="en-US" sz="1300">
                <a:solidFill>
                  <a:srgbClr val="000000"/>
                </a:solidFill>
                <a:latin typeface="Arial"/>
                <a:ea typeface="MS PGothic"/>
              </a:rPr>
              <a:t> </a:t>
            </a:r>
            <a:endParaRPr/>
          </a:p>
        </p:txBody>
      </p:sp>
      <p:sp>
        <p:nvSpPr>
          <p:cNvPr id="271" name="CustomShape 3"/>
          <p:cNvSpPr/>
          <p:nvPr/>
        </p:nvSpPr>
        <p:spPr>
          <a:xfrm>
            <a:off x="3900382" y="0"/>
            <a:ext cx="2982559" cy="50063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554" tIns="48459" rIns="96554" bIns="48459"/>
          <a:lstStyle/>
          <a:p>
            <a:pPr algn="r">
              <a:lnSpc>
                <a:spcPct val="100000"/>
              </a:lnSpc>
            </a:pPr>
            <a:r>
              <a:rPr lang="en-US" sz="1300">
                <a:solidFill>
                  <a:srgbClr val="000000"/>
                </a:solidFill>
                <a:latin typeface="Arial"/>
                <a:ea typeface="MS PGothic"/>
              </a:rPr>
              <a:t> </a:t>
            </a:r>
            <a:endParaRPr/>
          </a:p>
        </p:txBody>
      </p:sp>
      <p:sp>
        <p:nvSpPr>
          <p:cNvPr id="272" name="CustomShape 4"/>
          <p:cNvSpPr/>
          <p:nvPr/>
        </p:nvSpPr>
        <p:spPr>
          <a:xfrm>
            <a:off x="0" y="9516018"/>
            <a:ext cx="2982559" cy="50063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554" tIns="48459" rIns="96554" bIns="48459" anchor="b"/>
          <a:lstStyle/>
          <a:p>
            <a:pPr>
              <a:lnSpc>
                <a:spcPct val="100000"/>
              </a:lnSpc>
            </a:pPr>
            <a:r>
              <a:rPr lang="en-US" sz="1300">
                <a:solidFill>
                  <a:srgbClr val="000000"/>
                </a:solidFill>
                <a:latin typeface="Arial"/>
                <a:ea typeface="MS PGothic"/>
              </a:rPr>
              <a:t>© Ericsson AB 2015 </a:t>
            </a:r>
            <a:endParaRPr/>
          </a:p>
        </p:txBody>
      </p:sp>
      <p:sp>
        <p:nvSpPr>
          <p:cNvPr id="273" name="CustomShape 5"/>
          <p:cNvSpPr/>
          <p:nvPr/>
        </p:nvSpPr>
        <p:spPr>
          <a:xfrm>
            <a:off x="3900382" y="9516018"/>
            <a:ext cx="2982559" cy="50063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554" tIns="48459" rIns="96554" bIns="48459" anchor="b"/>
          <a:lstStyle/>
          <a:p>
            <a:pPr algn="r">
              <a:lnSpc>
                <a:spcPct val="100000"/>
              </a:lnSpc>
            </a:pPr>
            <a:fld id="{0D81B231-475C-4FDC-990D-E0D960087449}" type="slidenum">
              <a:rPr lang="en-US" sz="1300">
                <a:solidFill>
                  <a:srgbClr val="000000"/>
                </a:solidFill>
                <a:latin typeface="Arial"/>
                <a:ea typeface="MS PGothic"/>
              </a:rPr>
              <a:t>25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LeftInfo"/>
          <p:cNvSpPr txBox="1">
            <a:spLocks noChangeArrowheads="1"/>
          </p:cNvSpPr>
          <p:nvPr/>
        </p:nvSpPr>
        <p:spPr bwMode="auto">
          <a:xfrm>
            <a:off x="-1514475" y="2121657"/>
            <a:ext cx="147637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</a:rPr>
              <a:t>Slide title</a:t>
            </a:r>
          </a:p>
          <a:p>
            <a:pPr algn="r">
              <a:spcBef>
                <a:spcPct val="0"/>
              </a:spcBef>
            </a:pPr>
            <a:r>
              <a:rPr lang="en-US" sz="1200" dirty="0" smtClean="0">
                <a:solidFill>
                  <a:srgbClr val="FFFFFF"/>
                </a:solidFill>
              </a:rPr>
              <a:t>70 pt</a:t>
            </a: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 dirty="0" smtClean="0">
                <a:solidFill>
                  <a:srgbClr val="9FB7D3"/>
                </a:solidFill>
              </a:rPr>
              <a:t>CAPITALS</a:t>
            </a:r>
            <a:endParaRPr lang="en-US" sz="1200" dirty="0">
              <a:solidFill>
                <a:srgbClr val="9FB7D3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 dirty="0" smtClean="0">
                <a:solidFill>
                  <a:srgbClr val="FFFFFF"/>
                </a:solidFill>
              </a:rPr>
              <a:t>Slide </a:t>
            </a:r>
            <a:r>
              <a:rPr lang="en-US" sz="1200" dirty="0">
                <a:solidFill>
                  <a:srgbClr val="FFFFFF"/>
                </a:solidFill>
              </a:rPr>
              <a:t>subtitle </a:t>
            </a:r>
          </a:p>
          <a:p>
            <a:pPr algn="r"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</a:rPr>
              <a:t>minimum 30 pt</a:t>
            </a:r>
          </a:p>
          <a:p>
            <a:pPr algn="r">
              <a:spcBef>
                <a:spcPct val="0"/>
              </a:spcBef>
            </a:pP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6" name="Logo2011" descr="ERI_UF_rgb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2000" y="324000"/>
            <a:ext cx="1027112" cy="894375"/>
          </a:xfrm>
          <a:prstGeom prst="rect">
            <a:avLst/>
          </a:prstGeom>
          <a:noFill/>
        </p:spPr>
      </p:pic>
      <p:sp>
        <p:nvSpPr>
          <p:cNvPr id="22530" name="SubTitle_TM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3699" y="3852900"/>
            <a:ext cx="8355014" cy="1039501"/>
          </a:xfrm>
        </p:spPr>
        <p:txBody>
          <a:bodyPr anchor="b" anchorCtr="0"/>
          <a:lstStyle>
            <a:lvl1pPr marL="0" indent="0">
              <a:lnSpc>
                <a:spcPct val="75000"/>
              </a:lnSpc>
              <a:spcBef>
                <a:spcPts val="0"/>
              </a:spcBef>
              <a:buFont typeface="Arial" charset="0"/>
              <a:buNone/>
              <a:defRPr sz="3000" baseline="0">
                <a:latin typeface="+mn-lt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subtitle</a:t>
            </a:r>
          </a:p>
        </p:txBody>
      </p:sp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3701" y="1356532"/>
            <a:ext cx="8351839" cy="2129618"/>
          </a:xfrm>
        </p:spPr>
        <p:txBody>
          <a:bodyPr anchor="ctr">
            <a:normAutofit/>
          </a:bodyPr>
          <a:lstStyle>
            <a:lvl1pPr>
              <a:lnSpc>
                <a:spcPct val="75000"/>
              </a:lnSpc>
              <a:defRPr sz="7000">
                <a:latin typeface="Ericsson Capital TT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two horizontal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93701" y="3007519"/>
            <a:ext cx="8355013" cy="1552575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93701" y="1346597"/>
            <a:ext cx="8355012" cy="1552575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93701" y="179785"/>
            <a:ext cx="7494588" cy="814028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Content over two content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645025" y="3007519"/>
            <a:ext cx="4103688" cy="1552575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393701" y="3007519"/>
            <a:ext cx="4105275" cy="1552575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396875" y="1346597"/>
            <a:ext cx="8351838" cy="1552575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93701" y="179785"/>
            <a:ext cx="7494588" cy="814028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two content parts over conten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93701" y="3007519"/>
            <a:ext cx="8355013" cy="1552575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4645025" y="1346597"/>
            <a:ext cx="4103688" cy="1552575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396875" y="1346597"/>
            <a:ext cx="4102100" cy="1552575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93701" y="179785"/>
            <a:ext cx="7494588" cy="814028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3"/>
          </p:nvPr>
        </p:nvSpPr>
        <p:spPr>
          <a:xfrm>
            <a:off x="4645026" y="3009900"/>
            <a:ext cx="4100513" cy="15501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4645026" y="1346598"/>
            <a:ext cx="4100513" cy="15490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393701" y="1346597"/>
            <a:ext cx="4098925" cy="32134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79785"/>
            <a:ext cx="7494588" cy="814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half" idx="3"/>
          </p:nvPr>
        </p:nvSpPr>
        <p:spPr>
          <a:xfrm>
            <a:off x="4648200" y="1346597"/>
            <a:ext cx="4100513" cy="32134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396876" y="3009900"/>
            <a:ext cx="4098925" cy="15501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quarter" idx="1"/>
          </p:nvPr>
        </p:nvSpPr>
        <p:spPr>
          <a:xfrm>
            <a:off x="396876" y="1346598"/>
            <a:ext cx="4098925" cy="15490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79785"/>
            <a:ext cx="7494588" cy="814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4"/>
          </p:nvPr>
        </p:nvSpPr>
        <p:spPr>
          <a:xfrm>
            <a:off x="4648200" y="3017044"/>
            <a:ext cx="4100513" cy="15501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quarter" idx="3"/>
          </p:nvPr>
        </p:nvSpPr>
        <p:spPr>
          <a:xfrm>
            <a:off x="396876" y="3017044"/>
            <a:ext cx="4098925" cy="15501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4648200" y="1353741"/>
            <a:ext cx="4100513" cy="15490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quarter" idx="1"/>
          </p:nvPr>
        </p:nvSpPr>
        <p:spPr>
          <a:xfrm>
            <a:off x="396876" y="1353741"/>
            <a:ext cx="4098925" cy="15490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93701" y="179785"/>
            <a:ext cx="7494588" cy="814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11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79785"/>
            <a:ext cx="7494588" cy="81402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335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037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96876" y="1350000"/>
            <a:ext cx="8351839" cy="288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3701" y="179785"/>
            <a:ext cx="7494588" cy="81402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322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3"/>
          </p:nvPr>
        </p:nvSpPr>
        <p:spPr>
          <a:xfrm>
            <a:off x="4645026" y="1346598"/>
            <a:ext cx="4100513" cy="321349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393701" y="1346597"/>
            <a:ext cx="4098925" cy="32134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79785"/>
            <a:ext cx="7494588" cy="814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26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061075" y="1350169"/>
            <a:ext cx="2687638" cy="3543299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228975" y="1350169"/>
            <a:ext cx="2687638" cy="3543299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93700" y="1350169"/>
            <a:ext cx="2687638" cy="3543299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3701" y="179785"/>
            <a:ext cx="7494588" cy="814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93701" y="1350169"/>
            <a:ext cx="4105275" cy="35433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3702" y="179785"/>
            <a:ext cx="7494587" cy="81402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93701" y="1350169"/>
            <a:ext cx="3854450" cy="35433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3702" y="179785"/>
            <a:ext cx="3854449" cy="814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48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643439" y="1350169"/>
            <a:ext cx="4105275" cy="35433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3701" y="179785"/>
            <a:ext cx="7494588" cy="81402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73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643439" y="1350169"/>
            <a:ext cx="4105275" cy="35433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45026" y="179785"/>
            <a:ext cx="3243263" cy="81402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909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 sma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643439" y="2659380"/>
            <a:ext cx="4105275" cy="2234089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43439" y="1348144"/>
            <a:ext cx="4105275" cy="81402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865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LeftInfo"/>
          <p:cNvSpPr txBox="1">
            <a:spLocks noChangeArrowheads="1"/>
          </p:cNvSpPr>
          <p:nvPr/>
        </p:nvSpPr>
        <p:spPr bwMode="auto">
          <a:xfrm>
            <a:off x="-1886857" y="328613"/>
            <a:ext cx="1764294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200" noProof="0" dirty="0" smtClean="0">
                <a:solidFill>
                  <a:srgbClr val="FFFFFF"/>
                </a:solidFill>
              </a:rPr>
              <a:t>Slide title </a:t>
            </a:r>
          </a:p>
          <a:p>
            <a:pPr algn="r">
              <a:spcBef>
                <a:spcPct val="0"/>
              </a:spcBef>
            </a:pPr>
            <a:r>
              <a:rPr lang="en-US" sz="1200" noProof="0" dirty="0" smtClean="0">
                <a:solidFill>
                  <a:srgbClr val="FFFFFF"/>
                </a:solidFill>
              </a:rPr>
              <a:t>44 pt</a:t>
            </a: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 noProof="0" dirty="0" smtClean="0">
                <a:solidFill>
                  <a:srgbClr val="FFFFFF"/>
                </a:solidFill>
              </a:rPr>
              <a:t>Text and bullet level 1</a:t>
            </a:r>
          </a:p>
          <a:p>
            <a:pPr algn="r">
              <a:spcBef>
                <a:spcPct val="0"/>
              </a:spcBef>
            </a:pPr>
            <a:r>
              <a:rPr lang="en-US" sz="1200" noProof="0" dirty="0" smtClean="0">
                <a:solidFill>
                  <a:srgbClr val="FFFFFF"/>
                </a:solidFill>
              </a:rPr>
              <a:t> minimum 24 pt</a:t>
            </a: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 noProof="0" dirty="0" smtClean="0">
                <a:solidFill>
                  <a:srgbClr val="FFFFFF"/>
                </a:solidFill>
              </a:rPr>
              <a:t>Bullets level 2-5</a:t>
            </a:r>
          </a:p>
          <a:p>
            <a:pPr algn="r">
              <a:spcBef>
                <a:spcPct val="0"/>
              </a:spcBef>
            </a:pPr>
            <a:r>
              <a:rPr lang="en-US" sz="1200" noProof="0" dirty="0" smtClean="0">
                <a:solidFill>
                  <a:srgbClr val="FFFFFF"/>
                </a:solidFill>
              </a:rPr>
              <a:t>minimum 20 pt</a:t>
            </a: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/>
            <a:endParaRPr lang="en-US" sz="800" noProof="0" dirty="0" smtClean="0">
              <a:solidFill>
                <a:schemeClr val="bg1"/>
              </a:solidFill>
            </a:endParaRPr>
          </a:p>
          <a:p>
            <a:pPr algn="r"/>
            <a:endParaRPr lang="en-US" sz="800" noProof="0" dirty="0" smtClean="0">
              <a:solidFill>
                <a:schemeClr val="bg1"/>
              </a:solidFill>
            </a:endParaRPr>
          </a:p>
          <a:p>
            <a:pPr algn="r"/>
            <a:endParaRPr lang="en-US" sz="800" noProof="0" dirty="0" smtClean="0">
              <a:solidFill>
                <a:schemeClr val="bg1"/>
              </a:solidFill>
            </a:endParaRPr>
          </a:p>
          <a:p>
            <a:r>
              <a:rPr lang="en-US" sz="500" noProof="0" dirty="0" smtClean="0">
                <a:solidFill>
                  <a:srgbClr val="9FB7D3"/>
                </a:solidFill>
                <a:latin typeface="+mn-lt"/>
              </a:rPr>
              <a:t>Characters for Embedded font:</a:t>
            </a:r>
            <a:br>
              <a:rPr lang="en-US" sz="500" noProof="0" dirty="0" smtClean="0">
                <a:solidFill>
                  <a:srgbClr val="9FB7D3"/>
                </a:solidFill>
                <a:latin typeface="+mn-lt"/>
              </a:rPr>
            </a:br>
            <a:r>
              <a:rPr lang="en-US" sz="500" noProof="0" dirty="0" smtClean="0">
                <a:solidFill>
                  <a:srgbClr val="9FB7D3"/>
                </a:solidFill>
                <a:latin typeface="Ericsson Capital TT" pitchFamily="2" charset="0"/>
              </a:rPr>
              <a:t>!"#$%&amp;'()*+,-./0123456789:;&lt;=&gt;?@ABCDEFGHIJKLMNOPQRSTUVWXYZ[\]^_`abcdefghijklmnopqrstuvwxyz{|}~¡¢£¤¥¦§¨©ª«¬®¯°±²³´¶·¸¹º»¼½ÀÁÂÃÄÅÆÇÈËÌÍÎÏÐÑÒÓÔÕÖ×ØÙÚÛÜÝÞßàáâãäåæçèéêëìíîïðñòóôõö÷øùúûüýþÿĀāĂăąĆćĊċČĎďĐđĒĖėĘęĚěĞğĠġĢģĪīĮįİıĶķĹĺĻļĽľŁłŃńŅņŇňŌŐőŒœŔŕŖŗŘřŚśŞşŠšŢţŤťŪūŮůŰűŲųŴŵŶŷŸŹźŻżŽžƒȘșˆˇ˘˙˚˛˜˝ẀẁẃẄẅỲỳ–—‘’‚“”„†‡•…‰‹›⁄€™ĀĀĂĂĄĄĆĆĊĊČČĎĎĐĐĒĒĖĖĘĘĚĚĞĞĠĠĢĢĪĪĮĮİĶĶĹĹĻĻĽĽŃŃŅŅŇŇŌŌŐŐŔŔŖŖŘŘŚŚŞŞŢŢŤŤŪŪŮŮŰŰŲŲŴŴŶŶŹŹŻŻȘș−≤≥ﬁﬂ</a:t>
            </a:r>
            <a:endParaRPr lang="en-US" sz="500" i="1" noProof="0" dirty="0" smtClean="0">
              <a:solidFill>
                <a:srgbClr val="9FB7D3"/>
              </a:solidFill>
              <a:latin typeface="Ericsson Capital TT" pitchFamily="2" charset="0"/>
            </a:endParaRPr>
          </a:p>
          <a:p>
            <a:endParaRPr lang="en-US" sz="500" i="1" noProof="0" dirty="0" smtClean="0">
              <a:solidFill>
                <a:srgbClr val="9FB7D3"/>
              </a:solidFill>
              <a:latin typeface="Ericsson Capital TT" pitchFamily="2" charset="0"/>
            </a:endParaRPr>
          </a:p>
          <a:p>
            <a:r>
              <a:rPr lang="en-US" sz="500" noProof="0" dirty="0" smtClean="0">
                <a:solidFill>
                  <a:srgbClr val="9FB7D3"/>
                </a:solidFill>
                <a:latin typeface="Ericsson Capital TT" pitchFamily="2" charset="0"/>
              </a:rPr>
              <a:t>ΆΈΉΊΌΎΏΐΑΒΓΕΖΗΘΙΚΛΜΝΞΟΠΡΣΤΥΦΧΨΪΫΆΈΉΊΰαβγδεζηθικλνξορςΣΤΥΦΧΨΩΪΫΌΎΏ</a:t>
            </a:r>
            <a:endParaRPr lang="en-US" sz="500" i="1" noProof="0" dirty="0" smtClean="0">
              <a:solidFill>
                <a:srgbClr val="9FB7D3"/>
              </a:solidFill>
              <a:latin typeface="Ericsson Capital TT" pitchFamily="2" charset="0"/>
            </a:endParaRPr>
          </a:p>
          <a:p>
            <a:r>
              <a:rPr lang="en-US" sz="500" noProof="0" dirty="0" smtClean="0">
                <a:solidFill>
                  <a:srgbClr val="9FB7D3"/>
                </a:solidFill>
                <a:latin typeface="Ericsson Capital TT" pitchFamily="2" charset="0"/>
              </a:rPr>
              <a:t>ЁЂЃЄЅІЇЈЉЊЋЌЎЏАБВГДЕЖЗИЙКЛМНОПРСТУФХЦЧШЩЪЫЬЭЮЯАБВГДЕЖЗИЙКЛМНОПРСТУФХЦЧШЩЪЫЬЭЮЯЁЂЃЄЅІЇЈЉЊЋЌЎЏѢѢѲѲѴѴҐҐәǽẀẁẂẃẄẅỲỳ№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500" noProof="0" dirty="0" smtClean="0">
              <a:solidFill>
                <a:srgbClr val="9FB7D3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500" noProof="0" dirty="0" smtClean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 noProof="0" dirty="0" smtClean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 noProof="0" dirty="0" smtClean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 noProof="0" dirty="0" smtClean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 noProof="0" dirty="0" smtClean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 noProof="0" dirty="0" smtClean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1400" noProof="0" dirty="0" smtClean="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 noProof="0" dirty="0" smtClean="0">
                <a:solidFill>
                  <a:schemeClr val="bg1"/>
                </a:solidFill>
              </a:rPr>
              <a:t>Do not add objects or text in the footer area</a:t>
            </a:r>
            <a:endParaRPr lang="en-US" sz="1200" noProof="0" dirty="0">
              <a:solidFill>
                <a:schemeClr val="bg1"/>
              </a:solidFill>
            </a:endParaRPr>
          </a:p>
        </p:txBody>
      </p:sp>
      <p:pic>
        <p:nvPicPr>
          <p:cNvPr id="9" name="Econ2011" descr="ECON_RGB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316001" y="270001"/>
            <a:ext cx="455625" cy="601875"/>
          </a:xfrm>
          <a:prstGeom prst="rect">
            <a:avLst/>
          </a:prstGeom>
          <a:noFill/>
        </p:spPr>
      </p:pic>
      <p:sp>
        <p:nvSpPr>
          <p:cNvPr id="21523" name="txtfooterCopy"/>
          <p:cNvSpPr txBox="1">
            <a:spLocks noChangeArrowheads="1"/>
          </p:cNvSpPr>
          <p:nvPr/>
        </p:nvSpPr>
        <p:spPr bwMode="auto">
          <a:xfrm>
            <a:off x="395288" y="4893469"/>
            <a:ext cx="7399338" cy="1619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72000" rIns="72000"/>
          <a:lstStyle/>
          <a:p>
            <a:pPr algn="l"/>
            <a:r>
              <a:rPr lang="en-US" sz="800" b="0" i="0" u="none" smtClean="0">
                <a:solidFill>
                  <a:srgbClr val="87888A"/>
                </a:solidFill>
              </a:rPr>
              <a:t>Ericsson Internal  |  2017-01-26  |  Page </a:t>
            </a:r>
            <a:fld id="{EE1BF050-C1EF-4CF3-8858-8CC887D346F5}" type="slidenum">
              <a:rPr lang="en-US" sz="800" b="0" i="0" u="none" smtClean="0">
                <a:solidFill>
                  <a:srgbClr val="87888A"/>
                </a:solidFill>
              </a:rPr>
              <a:t>‹#›</a:t>
            </a:fld>
            <a:endParaRPr lang="en-US" sz="800" b="0" i="0" u="none" dirty="0">
              <a:solidFill>
                <a:srgbClr val="87888A"/>
              </a:solidFill>
            </a:endParaRPr>
          </a:p>
        </p:txBody>
      </p:sp>
      <p:sp>
        <p:nvSpPr>
          <p:cNvPr id="21507" name="Content_SM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6" y="1350000"/>
            <a:ext cx="8351839" cy="2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1506" name="Title_SM"/>
          <p:cNvSpPr>
            <a:spLocks noGrp="1" noChangeArrowheads="1"/>
          </p:cNvSpPr>
          <p:nvPr>
            <p:ph type="title"/>
          </p:nvPr>
        </p:nvSpPr>
        <p:spPr bwMode="auto">
          <a:xfrm>
            <a:off x="393701" y="179785"/>
            <a:ext cx="7494588" cy="81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Add Header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700" r:id="rId3"/>
    <p:sldLayoutId id="2147483681" r:id="rId4"/>
    <p:sldLayoutId id="2147483680" r:id="rId5"/>
    <p:sldLayoutId id="2147483699" r:id="rId6"/>
    <p:sldLayoutId id="2147483696" r:id="rId7"/>
    <p:sldLayoutId id="2147483698" r:id="rId8"/>
    <p:sldLayoutId id="2147483697" r:id="rId9"/>
    <p:sldLayoutId id="2147483685" r:id="rId10"/>
    <p:sldLayoutId id="2147483686" r:id="rId11"/>
    <p:sldLayoutId id="2147483687" r:id="rId12"/>
    <p:sldLayoutId id="2147483682" r:id="rId13"/>
    <p:sldLayoutId id="2147483683" r:id="rId14"/>
    <p:sldLayoutId id="2147483684" r:id="rId15"/>
    <p:sldLayoutId id="2147483688" r:id="rId16"/>
    <p:sldLayoutId id="2147483695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icsson Capital T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9pPr>
    </p:titleStyle>
    <p:bodyStyle>
      <a:lvl1pPr marL="176213" indent="-176213" algn="l" rtl="0" eaLnBrk="1" fontAlgn="base" hangingPunct="1">
        <a:spcBef>
          <a:spcPct val="20000"/>
        </a:spcBef>
        <a:spcAft>
          <a:spcPct val="0"/>
        </a:spcAft>
        <a:buClr>
          <a:srgbClr val="00A9D4"/>
        </a:buClr>
        <a:buFont typeface="Arial" charset="0"/>
        <a:buChar char="›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1778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–"/>
        <a:defRPr sz="2000">
          <a:solidFill>
            <a:schemeClr val="tx1"/>
          </a:solidFill>
          <a:latin typeface="+mn-lt"/>
        </a:defRPr>
      </a:lvl2pPr>
      <a:lvl3pPr marL="892175" indent="-179388" algn="l" rtl="0" eaLnBrk="1" fontAlgn="base" hangingPunct="1">
        <a:spcBef>
          <a:spcPct val="20000"/>
        </a:spcBef>
        <a:spcAft>
          <a:spcPct val="0"/>
        </a:spcAft>
        <a:buClr>
          <a:srgbClr val="92CCE5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3pPr>
      <a:lvl4pPr marL="125253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-"/>
        <a:defRPr sz="2000">
          <a:solidFill>
            <a:schemeClr val="tx1"/>
          </a:solidFill>
          <a:latin typeface="+mn-lt"/>
        </a:defRPr>
      </a:lvl4pPr>
      <a:lvl5pPr marL="16144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5pPr>
      <a:lvl6pPr marL="20716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6pPr>
      <a:lvl7pPr marL="25288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7pPr>
      <a:lvl8pPr marL="29860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8pPr>
      <a:lvl9pPr marL="34432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hu-HU" sz="2000" i="1" dirty="0" err="1" smtClean="0"/>
              <a:t>For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comparable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measurement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results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with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OpenFlow</a:t>
            </a:r>
            <a:r>
              <a:rPr lang="hu-HU" sz="2000" i="1" dirty="0"/>
              <a:t> </a:t>
            </a:r>
            <a:r>
              <a:rPr lang="en-US" sz="2000" i="1" dirty="0"/>
              <a:t>(</a:t>
            </a:r>
            <a:r>
              <a:rPr lang="hu-HU" sz="2000" i="1" dirty="0" smtClean="0"/>
              <a:t>OVS, ERFS</a:t>
            </a:r>
            <a:r>
              <a:rPr lang="en-US" sz="2000" i="1" dirty="0" smtClean="0"/>
              <a:t>), P4 and other SDN/NFV pipelines (BESS, VPP)</a:t>
            </a:r>
            <a:endParaRPr lang="en-GB" sz="2000" i="1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data</a:t>
            </a:r>
            <a:r>
              <a:rPr lang="hu-HU" dirty="0" smtClean="0"/>
              <a:t> </a:t>
            </a:r>
            <a:r>
              <a:rPr lang="hu-HU" dirty="0" err="1" smtClean="0"/>
              <a:t>plane</a:t>
            </a:r>
            <a:r>
              <a:rPr lang="hu-HU" dirty="0" smtClean="0"/>
              <a:t> </a:t>
            </a:r>
            <a:r>
              <a:rPr lang="hu-HU" dirty="0" err="1" smtClean="0"/>
              <a:t>use</a:t>
            </a:r>
            <a:r>
              <a:rPr lang="hu-HU" dirty="0" smtClean="0"/>
              <a:t> </a:t>
            </a:r>
            <a:r>
              <a:rPr lang="hu-HU" dirty="0" err="1" smtClean="0"/>
              <a:t>cases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325084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5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l3 </a:t>
            </a:r>
            <a:r>
              <a:rPr lang="en-US" dirty="0" err="1" smtClean="0"/>
              <a:t>fwd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option #2: separated l2 and l3</a:t>
            </a:r>
            <a:endParaRPr lang="en-GB" sz="2400" dirty="0"/>
          </a:p>
        </p:txBody>
      </p:sp>
      <p:sp>
        <p:nvSpPr>
          <p:cNvPr id="158" name="CustomShape 2"/>
          <p:cNvSpPr/>
          <p:nvPr/>
        </p:nvSpPr>
        <p:spPr>
          <a:xfrm>
            <a:off x="4007805" y="3226727"/>
            <a:ext cx="1127880" cy="597013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Ethertype</a:t>
            </a:r>
            <a:r>
              <a:rPr lang="en-US" sz="12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 </a:t>
            </a:r>
            <a:br>
              <a:rPr lang="en-US" sz="12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</a:b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key</a:t>
            </a: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: </a:t>
            </a:r>
            <a:r>
              <a:rPr lang="en-US" sz="1000" kern="0" dirty="0" err="1">
                <a:solidFill>
                  <a:srgbClr val="FFFFFF"/>
                </a:solidFill>
                <a:latin typeface="Calibri"/>
                <a:ea typeface="ＭＳ Ｐゴシック"/>
              </a:rPr>
              <a:t>Ethertype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entries: 2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sp>
        <p:nvSpPr>
          <p:cNvPr id="159" name="CustomShape 3"/>
          <p:cNvSpPr/>
          <p:nvPr/>
        </p:nvSpPr>
        <p:spPr>
          <a:xfrm>
            <a:off x="4970036" y="3823741"/>
            <a:ext cx="1527118" cy="2054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pPr>
              <a:lnSpc>
                <a:spcPct val="100000"/>
              </a:lnSpc>
            </a:pPr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/>
              </a:rPr>
              <a:t>type = 0x0800 (IP)</a:t>
            </a:r>
            <a:endParaRPr dirty="0"/>
          </a:p>
        </p:txBody>
      </p:sp>
      <p:sp>
        <p:nvSpPr>
          <p:cNvPr id="160" name="CustomShape 4"/>
          <p:cNvSpPr/>
          <p:nvPr/>
        </p:nvSpPr>
        <p:spPr>
          <a:xfrm>
            <a:off x="6749086" y="2111940"/>
            <a:ext cx="2212034" cy="86346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>
                <a:solidFill>
                  <a:srgbClr val="FFFFFF"/>
                </a:solidFill>
                <a:latin typeface="Calibri"/>
                <a:ea typeface="ＭＳ Ｐゴシック"/>
              </a:rPr>
              <a:t>L3 (FIB)</a:t>
            </a:r>
            <a:endParaRPr sz="12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key: </a:t>
            </a:r>
            <a:r>
              <a:rPr lang="en-US" sz="1000" kern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IP.dst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type: LPM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entries: 10k / </a:t>
            </a: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400k</a:t>
            </a:r>
            <a:b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</a:b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action: save </a:t>
            </a:r>
            <a:r>
              <a:rPr lang="en-US" sz="1000" kern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nexthop</a:t>
            </a: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 (e.g. to metadata)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sp>
        <p:nvSpPr>
          <p:cNvPr id="161" name="CustomShape 5"/>
          <p:cNvSpPr/>
          <p:nvPr/>
        </p:nvSpPr>
        <p:spPr>
          <a:xfrm>
            <a:off x="6749086" y="993813"/>
            <a:ext cx="1540299" cy="933445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>
                <a:solidFill>
                  <a:srgbClr val="FFFFFF"/>
                </a:solidFill>
                <a:latin typeface="Calibri"/>
                <a:ea typeface="ＭＳ Ｐゴシック"/>
              </a:rPr>
              <a:t>ARP table </a:t>
            </a:r>
            <a:endParaRPr sz="12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key: </a:t>
            </a:r>
            <a:r>
              <a:rPr lang="en-US" sz="1000" kern="0" dirty="0" err="1">
                <a:solidFill>
                  <a:srgbClr val="FFFFFF"/>
                </a:solidFill>
                <a:latin typeface="Calibri"/>
                <a:ea typeface="ＭＳ Ｐゴシック"/>
              </a:rPr>
              <a:t>nexthop</a:t>
            </a: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 (metadata)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type: Hash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entries: </a:t>
            </a:r>
            <a:r>
              <a:rPr lang="en-US" sz="1000" kern="0" dirty="0" err="1">
                <a:solidFill>
                  <a:srgbClr val="FFFFFF"/>
                </a:solidFill>
                <a:latin typeface="Calibri"/>
                <a:ea typeface="ＭＳ Ｐゴシック"/>
              </a:rPr>
              <a:t>nexthops</a:t>
            </a:r>
            <a:endParaRPr lang="en-US"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action: set DMAC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pic>
        <p:nvPicPr>
          <p:cNvPr id="162" name="Picture 4"/>
          <p:cNvPicPr/>
          <p:nvPr/>
        </p:nvPicPr>
        <p:blipFill>
          <a:blip r:embed="rId3"/>
          <a:stretch/>
        </p:blipFill>
        <p:spPr>
          <a:xfrm>
            <a:off x="6749086" y="4504231"/>
            <a:ext cx="1041537" cy="625320"/>
          </a:xfrm>
          <a:prstGeom prst="rect">
            <a:avLst/>
          </a:prstGeom>
          <a:ln>
            <a:noFill/>
          </a:ln>
        </p:spPr>
      </p:pic>
      <p:sp>
        <p:nvSpPr>
          <p:cNvPr id="166" name="CustomShape 9"/>
          <p:cNvSpPr/>
          <p:nvPr/>
        </p:nvSpPr>
        <p:spPr>
          <a:xfrm>
            <a:off x="3483428" y="2758280"/>
            <a:ext cx="1088317" cy="21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pPr algn="r">
              <a:lnSpc>
                <a:spcPct val="100000"/>
              </a:lnSpc>
            </a:pPr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/>
              </a:rPr>
              <a:t>type = 0x0806 (ARP)</a:t>
            </a:r>
            <a:endParaRPr dirty="0"/>
          </a:p>
        </p:txBody>
      </p:sp>
      <p:sp>
        <p:nvSpPr>
          <p:cNvPr id="168" name="CustomShape 11"/>
          <p:cNvSpPr/>
          <p:nvPr/>
        </p:nvSpPr>
        <p:spPr>
          <a:xfrm>
            <a:off x="2587506" y="3321385"/>
            <a:ext cx="1527118" cy="2038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/>
              </a:rPr>
              <a:t>own MAC </a:t>
            </a:r>
            <a: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  <a:t>+ broadcast</a:t>
            </a:r>
            <a:endParaRPr dirty="0"/>
          </a:p>
        </p:txBody>
      </p:sp>
      <p:sp>
        <p:nvSpPr>
          <p:cNvPr id="169" name="CustomShape 12"/>
          <p:cNvSpPr/>
          <p:nvPr/>
        </p:nvSpPr>
        <p:spPr>
          <a:xfrm>
            <a:off x="3783691" y="4050000"/>
            <a:ext cx="1949904" cy="2054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pPr>
              <a:lnSpc>
                <a:spcPct val="100000"/>
              </a:lnSpc>
            </a:pPr>
            <a: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  <a:t>normal L2 </a:t>
            </a:r>
            <a:r>
              <a:rPr lang="en-US" sz="900" dirty="0" err="1" smtClean="0">
                <a:solidFill>
                  <a:srgbClr val="000000"/>
                </a:solidFill>
                <a:latin typeface="Calibri"/>
                <a:ea typeface="ＭＳ Ｐゴシック"/>
              </a:rPr>
              <a:t>fwd</a:t>
            </a:r>
            <a:endParaRPr dirty="0"/>
          </a:p>
        </p:txBody>
      </p:sp>
      <p:sp>
        <p:nvSpPr>
          <p:cNvPr id="171" name="CustomShape 14"/>
          <p:cNvSpPr/>
          <p:nvPr/>
        </p:nvSpPr>
        <p:spPr>
          <a:xfrm>
            <a:off x="3044627" y="4777245"/>
            <a:ext cx="1527118" cy="1217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pPr>
              <a:lnSpc>
                <a:spcPct val="100000"/>
              </a:lnSpc>
            </a:pPr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/>
              </a:rPr>
              <a:t>no match</a:t>
            </a:r>
            <a:endParaRPr dirty="0"/>
          </a:p>
        </p:txBody>
      </p:sp>
      <p:sp>
        <p:nvSpPr>
          <p:cNvPr id="173" name="CustomShape 16"/>
          <p:cNvSpPr/>
          <p:nvPr/>
        </p:nvSpPr>
        <p:spPr>
          <a:xfrm>
            <a:off x="5065190" y="1073085"/>
            <a:ext cx="1735534" cy="34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/>
              </a:rPr>
              <a:t>ARP to router </a:t>
            </a:r>
            <a: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  <a:t>IP</a:t>
            </a:r>
            <a:b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</a:br>
            <a: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  <a:t>answer</a:t>
            </a:r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/>
              </a:rPr>
              <a:t>: Own MAC</a:t>
            </a:r>
            <a:endParaRPr dirty="0"/>
          </a:p>
        </p:txBody>
      </p:sp>
      <p:sp>
        <p:nvSpPr>
          <p:cNvPr id="187" name="CustomShape 30"/>
          <p:cNvSpPr/>
          <p:nvPr/>
        </p:nvSpPr>
        <p:spPr>
          <a:xfrm>
            <a:off x="522514" y="2090520"/>
            <a:ext cx="1242374" cy="470070"/>
          </a:xfrm>
          <a:prstGeom prst="roundRect">
            <a:avLst>
              <a:gd name="adj" fmla="val 14400"/>
            </a:avLst>
          </a:prstGeom>
          <a:solidFill>
            <a:srgbClr val="FFC00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4079" tIns="33800" rIns="54079" bIns="33800" anchor="ctr"/>
          <a:lstStyle/>
          <a:p>
            <a:pPr algn="ctr">
              <a:lnSpc>
                <a:spcPct val="100000"/>
              </a:lnSpc>
            </a:pPr>
            <a:r>
              <a:rPr lang="en-US" sz="1800" dirty="0" smtClean="0">
                <a:solidFill>
                  <a:srgbClr val="FFFFFF"/>
                </a:solidFill>
                <a:latin typeface="Arial"/>
                <a:ea typeface="ＭＳ Ｐゴシック"/>
              </a:rPr>
              <a:t>MAC learn</a:t>
            </a:r>
            <a:endParaRPr sz="1800" dirty="0"/>
          </a:p>
        </p:txBody>
      </p:sp>
      <p:sp>
        <p:nvSpPr>
          <p:cNvPr id="188" name="CustomShape 31"/>
          <p:cNvSpPr/>
          <p:nvPr/>
        </p:nvSpPr>
        <p:spPr>
          <a:xfrm>
            <a:off x="522514" y="3760269"/>
            <a:ext cx="1210493" cy="926931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>
                <a:solidFill>
                  <a:srgbClr val="FFFFFF"/>
                </a:solidFill>
                <a:latin typeface="Calibri"/>
                <a:ea typeface="ＭＳ Ｐゴシック"/>
              </a:rPr>
              <a:t>MAC learn</a:t>
            </a:r>
            <a:endParaRPr sz="12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key: SMAC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type: Hash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entries: </a:t>
            </a:r>
            <a:r>
              <a:rPr lang="en-US" sz="1000" kern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nexthops</a:t>
            </a:r>
            <a:endParaRPr lang="en-US" sz="1000" kern="0" dirty="0" smtClean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sp>
        <p:nvSpPr>
          <p:cNvPr id="190" name="CustomShape 33"/>
          <p:cNvSpPr/>
          <p:nvPr/>
        </p:nvSpPr>
        <p:spPr>
          <a:xfrm>
            <a:off x="364201" y="3202373"/>
            <a:ext cx="1527118" cy="2054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pPr>
              <a:lnSpc>
                <a:spcPct val="100000"/>
              </a:lnSpc>
            </a:pPr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/>
              </a:rPr>
              <a:t>no match</a:t>
            </a:r>
            <a:endParaRPr dirty="0"/>
          </a:p>
        </p:txBody>
      </p:sp>
      <p:sp>
        <p:nvSpPr>
          <p:cNvPr id="191" name="CustomShape 34"/>
          <p:cNvSpPr/>
          <p:nvPr/>
        </p:nvSpPr>
        <p:spPr>
          <a:xfrm>
            <a:off x="2415999" y="3760268"/>
            <a:ext cx="1367692" cy="926932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>
                <a:solidFill>
                  <a:srgbClr val="FFFFFF"/>
                </a:solidFill>
                <a:latin typeface="Calibri"/>
                <a:ea typeface="ＭＳ Ｐゴシック"/>
              </a:rPr>
              <a:t>MAC </a:t>
            </a:r>
            <a:r>
              <a:rPr lang="en-US" sz="1200" kern="0" dirty="0" err="1">
                <a:solidFill>
                  <a:srgbClr val="FFFFFF"/>
                </a:solidFill>
                <a:latin typeface="Calibri"/>
                <a:ea typeface="ＭＳ Ｐゴシック"/>
              </a:rPr>
              <a:t>fwd</a:t>
            </a:r>
            <a:endParaRPr sz="12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key: DMAC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type: Hash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entries: </a:t>
            </a:r>
            <a:r>
              <a:rPr lang="en-US" sz="1000" kern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nhops</a:t>
            </a: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 + ports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action: set SMAC, send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cxnSp>
        <p:nvCxnSpPr>
          <p:cNvPr id="16" name="Elbow Connector 15"/>
          <p:cNvCxnSpPr>
            <a:stCxn id="191" idx="2"/>
            <a:endCxn id="162" idx="1"/>
          </p:cNvCxnSpPr>
          <p:nvPr/>
        </p:nvCxnSpPr>
        <p:spPr bwMode="auto">
          <a:xfrm rot="16200000" flipH="1">
            <a:off x="4859620" y="2927424"/>
            <a:ext cx="129691" cy="3649241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Elbow Connector 25"/>
          <p:cNvCxnSpPr>
            <a:stCxn id="191" idx="0"/>
            <a:endCxn id="158" idx="1"/>
          </p:cNvCxnSpPr>
          <p:nvPr/>
        </p:nvCxnSpPr>
        <p:spPr bwMode="auto">
          <a:xfrm rot="5400000" flipH="1" flipV="1">
            <a:off x="3436308" y="3188771"/>
            <a:ext cx="235034" cy="90796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CustomShape 3"/>
          <p:cNvSpPr/>
          <p:nvPr/>
        </p:nvSpPr>
        <p:spPr>
          <a:xfrm>
            <a:off x="7955775" y="3949729"/>
            <a:ext cx="667222" cy="611481"/>
          </a:xfrm>
          <a:prstGeom prst="roundRect">
            <a:avLst>
              <a:gd name="adj" fmla="val 14400"/>
            </a:avLst>
          </a:prstGeom>
          <a:solidFill>
            <a:srgbClr val="C0504D"/>
          </a:solidFill>
          <a:ln w="12600">
            <a:noFill/>
          </a:ln>
          <a:effectLst/>
        </p:spPr>
        <p:txBody>
          <a:bodyPr wrap="none" lIns="72000" tIns="45000" rIns="72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phys</a:t>
            </a:r>
            <a:r>
              <a:rPr lang="en-US" sz="1200" kern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ical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/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port</a:t>
            </a:r>
            <a:endParaRPr kumimoji="0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cxnSp>
        <p:nvCxnSpPr>
          <p:cNvPr id="36" name="Straight Arrow Connector 35"/>
          <p:cNvCxnSpPr>
            <a:stCxn id="191" idx="3"/>
            <a:endCxn id="53" idx="1"/>
          </p:cNvCxnSpPr>
          <p:nvPr/>
        </p:nvCxnSpPr>
        <p:spPr bwMode="auto">
          <a:xfrm>
            <a:off x="3783691" y="4223734"/>
            <a:ext cx="4172084" cy="3173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Elbow Connector 48"/>
          <p:cNvCxnSpPr>
            <a:stCxn id="160" idx="0"/>
            <a:endCxn id="161" idx="3"/>
          </p:cNvCxnSpPr>
          <p:nvPr/>
        </p:nvCxnSpPr>
        <p:spPr bwMode="auto">
          <a:xfrm rot="5400000" flipH="1" flipV="1">
            <a:off x="7746542" y="1569097"/>
            <a:ext cx="651404" cy="434282"/>
          </a:xfrm>
          <a:prstGeom prst="bentConnector4">
            <a:avLst>
              <a:gd name="adj1" fmla="val 14176"/>
              <a:gd name="adj2" fmla="val 152639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Elbow Connector 13"/>
          <p:cNvCxnSpPr>
            <a:stCxn id="188" idx="0"/>
            <a:endCxn id="187" idx="1"/>
          </p:cNvCxnSpPr>
          <p:nvPr/>
        </p:nvCxnSpPr>
        <p:spPr bwMode="auto">
          <a:xfrm rot="16200000" flipV="1">
            <a:off x="107781" y="2740288"/>
            <a:ext cx="1434714" cy="605247"/>
          </a:xfrm>
          <a:prstGeom prst="bentConnector4">
            <a:avLst>
              <a:gd name="adj1" fmla="val 41809"/>
              <a:gd name="adj2" fmla="val 13777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1402080" y="2561088"/>
            <a:ext cx="0" cy="119918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1637211" y="2543670"/>
            <a:ext cx="950295" cy="12165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CustomShape 30"/>
          <p:cNvSpPr/>
          <p:nvPr/>
        </p:nvSpPr>
        <p:spPr>
          <a:xfrm>
            <a:off x="4444003" y="1444237"/>
            <a:ext cx="1242374" cy="470070"/>
          </a:xfrm>
          <a:prstGeom prst="roundRect">
            <a:avLst>
              <a:gd name="adj" fmla="val 14400"/>
            </a:avLst>
          </a:prstGeom>
          <a:solidFill>
            <a:srgbClr val="FFC00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4079" tIns="33800" rIns="54079" bIns="33800" anchor="ctr"/>
          <a:lstStyle/>
          <a:p>
            <a:pPr algn="ctr">
              <a:lnSpc>
                <a:spcPct val="100000"/>
              </a:lnSpc>
            </a:pPr>
            <a:r>
              <a:rPr lang="en-US" sz="1800" dirty="0" smtClean="0">
                <a:solidFill>
                  <a:srgbClr val="FFFFFF"/>
                </a:solidFill>
                <a:latin typeface="Arial"/>
                <a:ea typeface="ＭＳ Ｐゴシック"/>
              </a:rPr>
              <a:t>ARP</a:t>
            </a:r>
            <a:endParaRPr sz="1800" dirty="0"/>
          </a:p>
        </p:txBody>
      </p:sp>
      <p:cxnSp>
        <p:nvCxnSpPr>
          <p:cNvPr id="29" name="Elbow Connector 28"/>
          <p:cNvCxnSpPr>
            <a:stCxn id="158" idx="0"/>
            <a:endCxn id="45" idx="2"/>
          </p:cNvCxnSpPr>
          <p:nvPr/>
        </p:nvCxnSpPr>
        <p:spPr bwMode="auto">
          <a:xfrm rot="5400000" flipH="1" flipV="1">
            <a:off x="4162257" y="2323795"/>
            <a:ext cx="1312420" cy="49344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V="1">
            <a:off x="5686377" y="1073085"/>
            <a:ext cx="1062711" cy="48866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CustomShape 30"/>
          <p:cNvSpPr/>
          <p:nvPr/>
        </p:nvSpPr>
        <p:spPr>
          <a:xfrm>
            <a:off x="7233916" y="3290198"/>
            <a:ext cx="1242374" cy="470070"/>
          </a:xfrm>
          <a:prstGeom prst="roundRect">
            <a:avLst>
              <a:gd name="adj" fmla="val 14400"/>
            </a:avLst>
          </a:prstGeom>
          <a:solidFill>
            <a:srgbClr val="FFC00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4079" tIns="33800" rIns="54079" bIns="33800" anchor="ctr"/>
          <a:lstStyle/>
          <a:p>
            <a:pPr algn="ctr">
              <a:lnSpc>
                <a:spcPct val="100000"/>
              </a:lnSpc>
            </a:pPr>
            <a:r>
              <a:rPr lang="en-US" sz="1800" dirty="0" smtClean="0">
                <a:solidFill>
                  <a:srgbClr val="FFFFFF"/>
                </a:solidFill>
                <a:latin typeface="Arial"/>
                <a:ea typeface="ＭＳ Ｐゴシック"/>
              </a:rPr>
              <a:t>RIB</a:t>
            </a:r>
            <a:endParaRPr sz="1800" dirty="0"/>
          </a:p>
        </p:txBody>
      </p:sp>
      <p:cxnSp>
        <p:nvCxnSpPr>
          <p:cNvPr id="55" name="Straight Arrow Connector 54"/>
          <p:cNvCxnSpPr>
            <a:stCxn id="54" idx="0"/>
            <a:endCxn id="160" idx="2"/>
          </p:cNvCxnSpPr>
          <p:nvPr/>
        </p:nvCxnSpPr>
        <p:spPr bwMode="auto">
          <a:xfrm flipV="1">
            <a:off x="7855103" y="2975400"/>
            <a:ext cx="0" cy="3147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Freeform 57"/>
          <p:cNvSpPr/>
          <p:nvPr/>
        </p:nvSpPr>
        <p:spPr bwMode="auto">
          <a:xfrm>
            <a:off x="3718560" y="1349829"/>
            <a:ext cx="5320937" cy="2647405"/>
          </a:xfrm>
          <a:custGeom>
            <a:avLst/>
            <a:gdLst>
              <a:gd name="connsiteX0" fmla="*/ 0 w 5050971"/>
              <a:gd name="connsiteY0" fmla="*/ 0 h 2516777"/>
              <a:gd name="connsiteX1" fmla="*/ 60960 w 5050971"/>
              <a:gd name="connsiteY1" fmla="*/ 104503 h 2516777"/>
              <a:gd name="connsiteX2" fmla="*/ 87085 w 5050971"/>
              <a:gd name="connsiteY2" fmla="*/ 148046 h 2516777"/>
              <a:gd name="connsiteX3" fmla="*/ 130628 w 5050971"/>
              <a:gd name="connsiteY3" fmla="*/ 209006 h 2516777"/>
              <a:gd name="connsiteX4" fmla="*/ 139337 w 5050971"/>
              <a:gd name="connsiteY4" fmla="*/ 235132 h 2516777"/>
              <a:gd name="connsiteX5" fmla="*/ 191588 w 5050971"/>
              <a:gd name="connsiteY5" fmla="*/ 304800 h 2516777"/>
              <a:gd name="connsiteX6" fmla="*/ 226423 w 5050971"/>
              <a:gd name="connsiteY6" fmla="*/ 348343 h 2516777"/>
              <a:gd name="connsiteX7" fmla="*/ 235131 w 5050971"/>
              <a:gd name="connsiteY7" fmla="*/ 374469 h 2516777"/>
              <a:gd name="connsiteX8" fmla="*/ 296091 w 5050971"/>
              <a:gd name="connsiteY8" fmla="*/ 426720 h 2516777"/>
              <a:gd name="connsiteX9" fmla="*/ 322217 w 5050971"/>
              <a:gd name="connsiteY9" fmla="*/ 435429 h 2516777"/>
              <a:gd name="connsiteX10" fmla="*/ 348343 w 5050971"/>
              <a:gd name="connsiteY10" fmla="*/ 461554 h 2516777"/>
              <a:gd name="connsiteX11" fmla="*/ 426720 w 5050971"/>
              <a:gd name="connsiteY11" fmla="*/ 513806 h 2516777"/>
              <a:gd name="connsiteX12" fmla="*/ 496388 w 5050971"/>
              <a:gd name="connsiteY12" fmla="*/ 557349 h 2516777"/>
              <a:gd name="connsiteX13" fmla="*/ 513805 w 5050971"/>
              <a:gd name="connsiteY13" fmla="*/ 583474 h 2516777"/>
              <a:gd name="connsiteX14" fmla="*/ 548640 w 5050971"/>
              <a:gd name="connsiteY14" fmla="*/ 592183 h 2516777"/>
              <a:gd name="connsiteX15" fmla="*/ 583474 w 5050971"/>
              <a:gd name="connsiteY15" fmla="*/ 609600 h 2516777"/>
              <a:gd name="connsiteX16" fmla="*/ 670560 w 5050971"/>
              <a:gd name="connsiteY16" fmla="*/ 653143 h 2516777"/>
              <a:gd name="connsiteX17" fmla="*/ 722811 w 5050971"/>
              <a:gd name="connsiteY17" fmla="*/ 687977 h 2516777"/>
              <a:gd name="connsiteX18" fmla="*/ 757645 w 5050971"/>
              <a:gd name="connsiteY18" fmla="*/ 714103 h 2516777"/>
              <a:gd name="connsiteX19" fmla="*/ 783771 w 5050971"/>
              <a:gd name="connsiteY19" fmla="*/ 722812 h 2516777"/>
              <a:gd name="connsiteX20" fmla="*/ 818605 w 5050971"/>
              <a:gd name="connsiteY20" fmla="*/ 740229 h 2516777"/>
              <a:gd name="connsiteX21" fmla="*/ 888274 w 5050971"/>
              <a:gd name="connsiteY21" fmla="*/ 766354 h 2516777"/>
              <a:gd name="connsiteX22" fmla="*/ 923108 w 5050971"/>
              <a:gd name="connsiteY22" fmla="*/ 775063 h 2516777"/>
              <a:gd name="connsiteX23" fmla="*/ 1036320 w 5050971"/>
              <a:gd name="connsiteY23" fmla="*/ 783772 h 2516777"/>
              <a:gd name="connsiteX24" fmla="*/ 1079863 w 5050971"/>
              <a:gd name="connsiteY24" fmla="*/ 801189 h 2516777"/>
              <a:gd name="connsiteX25" fmla="*/ 1123405 w 5050971"/>
              <a:gd name="connsiteY25" fmla="*/ 809897 h 2516777"/>
              <a:gd name="connsiteX26" fmla="*/ 1158240 w 5050971"/>
              <a:gd name="connsiteY26" fmla="*/ 818606 h 2516777"/>
              <a:gd name="connsiteX27" fmla="*/ 1201783 w 5050971"/>
              <a:gd name="connsiteY27" fmla="*/ 827314 h 2516777"/>
              <a:gd name="connsiteX28" fmla="*/ 1254034 w 5050971"/>
              <a:gd name="connsiteY28" fmla="*/ 844732 h 2516777"/>
              <a:gd name="connsiteX29" fmla="*/ 1306285 w 5050971"/>
              <a:gd name="connsiteY29" fmla="*/ 862149 h 2516777"/>
              <a:gd name="connsiteX30" fmla="*/ 1332411 w 5050971"/>
              <a:gd name="connsiteY30" fmla="*/ 870857 h 2516777"/>
              <a:gd name="connsiteX31" fmla="*/ 1393371 w 5050971"/>
              <a:gd name="connsiteY31" fmla="*/ 888274 h 2516777"/>
              <a:gd name="connsiteX32" fmla="*/ 1480457 w 5050971"/>
              <a:gd name="connsiteY32" fmla="*/ 896983 h 2516777"/>
              <a:gd name="connsiteX33" fmla="*/ 1698171 w 5050971"/>
              <a:gd name="connsiteY33" fmla="*/ 923109 h 2516777"/>
              <a:gd name="connsiteX34" fmla="*/ 1741714 w 5050971"/>
              <a:gd name="connsiteY34" fmla="*/ 931817 h 2516777"/>
              <a:gd name="connsiteX35" fmla="*/ 1776548 w 5050971"/>
              <a:gd name="connsiteY35" fmla="*/ 940526 h 2516777"/>
              <a:gd name="connsiteX36" fmla="*/ 1898468 w 5050971"/>
              <a:gd name="connsiteY36" fmla="*/ 957943 h 2516777"/>
              <a:gd name="connsiteX37" fmla="*/ 2072640 w 5050971"/>
              <a:gd name="connsiteY37" fmla="*/ 992777 h 2516777"/>
              <a:gd name="connsiteX38" fmla="*/ 2098765 w 5050971"/>
              <a:gd name="connsiteY38" fmla="*/ 1001486 h 2516777"/>
              <a:gd name="connsiteX39" fmla="*/ 2168434 w 5050971"/>
              <a:gd name="connsiteY39" fmla="*/ 1027612 h 2516777"/>
              <a:gd name="connsiteX40" fmla="*/ 2238103 w 5050971"/>
              <a:gd name="connsiteY40" fmla="*/ 1045029 h 2516777"/>
              <a:gd name="connsiteX41" fmla="*/ 2290354 w 5050971"/>
              <a:gd name="connsiteY41" fmla="*/ 1088572 h 2516777"/>
              <a:gd name="connsiteX42" fmla="*/ 2325188 w 5050971"/>
              <a:gd name="connsiteY42" fmla="*/ 1105989 h 2516777"/>
              <a:gd name="connsiteX43" fmla="*/ 2377440 w 5050971"/>
              <a:gd name="connsiteY43" fmla="*/ 1132114 h 2516777"/>
              <a:gd name="connsiteX44" fmla="*/ 2438400 w 5050971"/>
              <a:gd name="connsiteY44" fmla="*/ 1175657 h 2516777"/>
              <a:gd name="connsiteX45" fmla="*/ 2508068 w 5050971"/>
              <a:gd name="connsiteY45" fmla="*/ 1245326 h 2516777"/>
              <a:gd name="connsiteX46" fmla="*/ 2534194 w 5050971"/>
              <a:gd name="connsiteY46" fmla="*/ 1271452 h 2516777"/>
              <a:gd name="connsiteX47" fmla="*/ 2560320 w 5050971"/>
              <a:gd name="connsiteY47" fmla="*/ 1297577 h 2516777"/>
              <a:gd name="connsiteX48" fmla="*/ 2569028 w 5050971"/>
              <a:gd name="connsiteY48" fmla="*/ 1323703 h 2516777"/>
              <a:gd name="connsiteX49" fmla="*/ 2603863 w 5050971"/>
              <a:gd name="connsiteY49" fmla="*/ 1367246 h 2516777"/>
              <a:gd name="connsiteX50" fmla="*/ 2647405 w 5050971"/>
              <a:gd name="connsiteY50" fmla="*/ 1445623 h 2516777"/>
              <a:gd name="connsiteX51" fmla="*/ 2699657 w 5050971"/>
              <a:gd name="connsiteY51" fmla="*/ 1515292 h 2516777"/>
              <a:gd name="connsiteX52" fmla="*/ 2708365 w 5050971"/>
              <a:gd name="connsiteY52" fmla="*/ 1541417 h 2516777"/>
              <a:gd name="connsiteX53" fmla="*/ 2734491 w 5050971"/>
              <a:gd name="connsiteY53" fmla="*/ 1593669 h 2516777"/>
              <a:gd name="connsiteX54" fmla="*/ 2743200 w 5050971"/>
              <a:gd name="connsiteY54" fmla="*/ 1637212 h 2516777"/>
              <a:gd name="connsiteX55" fmla="*/ 2751908 w 5050971"/>
              <a:gd name="connsiteY55" fmla="*/ 1672046 h 2516777"/>
              <a:gd name="connsiteX56" fmla="*/ 2760617 w 5050971"/>
              <a:gd name="connsiteY56" fmla="*/ 1715589 h 2516777"/>
              <a:gd name="connsiteX57" fmla="*/ 2778034 w 5050971"/>
              <a:gd name="connsiteY57" fmla="*/ 1741714 h 2516777"/>
              <a:gd name="connsiteX58" fmla="*/ 2786743 w 5050971"/>
              <a:gd name="connsiteY58" fmla="*/ 1846217 h 2516777"/>
              <a:gd name="connsiteX59" fmla="*/ 2795451 w 5050971"/>
              <a:gd name="connsiteY59" fmla="*/ 1872343 h 2516777"/>
              <a:gd name="connsiteX60" fmla="*/ 2821577 w 5050971"/>
              <a:gd name="connsiteY60" fmla="*/ 1942012 h 2516777"/>
              <a:gd name="connsiteX61" fmla="*/ 2865120 w 5050971"/>
              <a:gd name="connsiteY61" fmla="*/ 2029097 h 2516777"/>
              <a:gd name="connsiteX62" fmla="*/ 2873828 w 5050971"/>
              <a:gd name="connsiteY62" fmla="*/ 2063932 h 2516777"/>
              <a:gd name="connsiteX63" fmla="*/ 2882537 w 5050971"/>
              <a:gd name="connsiteY63" fmla="*/ 2107474 h 2516777"/>
              <a:gd name="connsiteX64" fmla="*/ 2908663 w 5050971"/>
              <a:gd name="connsiteY64" fmla="*/ 2133600 h 2516777"/>
              <a:gd name="connsiteX65" fmla="*/ 2926080 w 5050971"/>
              <a:gd name="connsiteY65" fmla="*/ 2185852 h 2516777"/>
              <a:gd name="connsiteX66" fmla="*/ 2987040 w 5050971"/>
              <a:gd name="connsiteY66" fmla="*/ 2264229 h 2516777"/>
              <a:gd name="connsiteX67" fmla="*/ 3013165 w 5050971"/>
              <a:gd name="connsiteY67" fmla="*/ 2290354 h 2516777"/>
              <a:gd name="connsiteX68" fmla="*/ 3030583 w 5050971"/>
              <a:gd name="connsiteY68" fmla="*/ 2325189 h 2516777"/>
              <a:gd name="connsiteX69" fmla="*/ 3091543 w 5050971"/>
              <a:gd name="connsiteY69" fmla="*/ 2368732 h 2516777"/>
              <a:gd name="connsiteX70" fmla="*/ 3143794 w 5050971"/>
              <a:gd name="connsiteY70" fmla="*/ 2403566 h 2516777"/>
              <a:gd name="connsiteX71" fmla="*/ 3196045 w 5050971"/>
              <a:gd name="connsiteY71" fmla="*/ 2420983 h 2516777"/>
              <a:gd name="connsiteX72" fmla="*/ 3222171 w 5050971"/>
              <a:gd name="connsiteY72" fmla="*/ 2438400 h 2516777"/>
              <a:gd name="connsiteX73" fmla="*/ 3248297 w 5050971"/>
              <a:gd name="connsiteY73" fmla="*/ 2447109 h 2516777"/>
              <a:gd name="connsiteX74" fmla="*/ 3317965 w 5050971"/>
              <a:gd name="connsiteY74" fmla="*/ 2464526 h 2516777"/>
              <a:gd name="connsiteX75" fmla="*/ 3344091 w 5050971"/>
              <a:gd name="connsiteY75" fmla="*/ 2473234 h 2516777"/>
              <a:gd name="connsiteX76" fmla="*/ 3509554 w 5050971"/>
              <a:gd name="connsiteY76" fmla="*/ 2490652 h 2516777"/>
              <a:gd name="connsiteX77" fmla="*/ 3544388 w 5050971"/>
              <a:gd name="connsiteY77" fmla="*/ 2499360 h 2516777"/>
              <a:gd name="connsiteX78" fmla="*/ 3570514 w 5050971"/>
              <a:gd name="connsiteY78" fmla="*/ 2508069 h 2516777"/>
              <a:gd name="connsiteX79" fmla="*/ 3640183 w 5050971"/>
              <a:gd name="connsiteY79" fmla="*/ 2516777 h 2516777"/>
              <a:gd name="connsiteX80" fmla="*/ 3910148 w 5050971"/>
              <a:gd name="connsiteY80" fmla="*/ 2508069 h 2516777"/>
              <a:gd name="connsiteX81" fmla="*/ 3962400 w 5050971"/>
              <a:gd name="connsiteY81" fmla="*/ 2490652 h 2516777"/>
              <a:gd name="connsiteX82" fmla="*/ 4032068 w 5050971"/>
              <a:gd name="connsiteY82" fmla="*/ 2473234 h 2516777"/>
              <a:gd name="connsiteX83" fmla="*/ 4162697 w 5050971"/>
              <a:gd name="connsiteY83" fmla="*/ 2447109 h 2516777"/>
              <a:gd name="connsiteX84" fmla="*/ 4345577 w 5050971"/>
              <a:gd name="connsiteY84" fmla="*/ 2429692 h 2516777"/>
              <a:gd name="connsiteX85" fmla="*/ 4441371 w 5050971"/>
              <a:gd name="connsiteY85" fmla="*/ 2412274 h 2516777"/>
              <a:gd name="connsiteX86" fmla="*/ 4519748 w 5050971"/>
              <a:gd name="connsiteY86" fmla="*/ 2394857 h 2516777"/>
              <a:gd name="connsiteX87" fmla="*/ 5050971 w 5050971"/>
              <a:gd name="connsiteY87" fmla="*/ 2394857 h 251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5050971" h="2516777">
                <a:moveTo>
                  <a:pt x="0" y="0"/>
                </a:moveTo>
                <a:lnTo>
                  <a:pt x="60960" y="104503"/>
                </a:lnTo>
                <a:cubicBezTo>
                  <a:pt x="69542" y="119092"/>
                  <a:pt x="76929" y="134505"/>
                  <a:pt x="87085" y="148046"/>
                </a:cubicBezTo>
                <a:cubicBezTo>
                  <a:pt x="93005" y="155940"/>
                  <a:pt x="124259" y="196268"/>
                  <a:pt x="130628" y="209006"/>
                </a:cubicBezTo>
                <a:cubicBezTo>
                  <a:pt x="134733" y="217217"/>
                  <a:pt x="134409" y="227387"/>
                  <a:pt x="139337" y="235132"/>
                </a:cubicBezTo>
                <a:cubicBezTo>
                  <a:pt x="154922" y="259622"/>
                  <a:pt x="175486" y="280647"/>
                  <a:pt x="191588" y="304800"/>
                </a:cubicBezTo>
                <a:cubicBezTo>
                  <a:pt x="213559" y="337758"/>
                  <a:pt x="201604" y="323525"/>
                  <a:pt x="226423" y="348343"/>
                </a:cubicBezTo>
                <a:cubicBezTo>
                  <a:pt x="229326" y="357052"/>
                  <a:pt x="229795" y="366999"/>
                  <a:pt x="235131" y="374469"/>
                </a:cubicBezTo>
                <a:cubicBezTo>
                  <a:pt x="247035" y="391135"/>
                  <a:pt x="275634" y="416492"/>
                  <a:pt x="296091" y="426720"/>
                </a:cubicBezTo>
                <a:cubicBezTo>
                  <a:pt x="304302" y="430825"/>
                  <a:pt x="313508" y="432526"/>
                  <a:pt x="322217" y="435429"/>
                </a:cubicBezTo>
                <a:cubicBezTo>
                  <a:pt x="330926" y="444137"/>
                  <a:pt x="338622" y="453993"/>
                  <a:pt x="348343" y="461554"/>
                </a:cubicBezTo>
                <a:cubicBezTo>
                  <a:pt x="426855" y="522619"/>
                  <a:pt x="374401" y="474566"/>
                  <a:pt x="426720" y="513806"/>
                </a:cubicBezTo>
                <a:cubicBezTo>
                  <a:pt x="471939" y="547721"/>
                  <a:pt x="448572" y="533441"/>
                  <a:pt x="496388" y="557349"/>
                </a:cubicBezTo>
                <a:cubicBezTo>
                  <a:pt x="502194" y="566057"/>
                  <a:pt x="505097" y="577668"/>
                  <a:pt x="513805" y="583474"/>
                </a:cubicBezTo>
                <a:cubicBezTo>
                  <a:pt x="523764" y="590113"/>
                  <a:pt x="537433" y="587980"/>
                  <a:pt x="548640" y="592183"/>
                </a:cubicBezTo>
                <a:cubicBezTo>
                  <a:pt x="560795" y="596741"/>
                  <a:pt x="572342" y="602921"/>
                  <a:pt x="583474" y="609600"/>
                </a:cubicBezTo>
                <a:cubicBezTo>
                  <a:pt x="657534" y="654036"/>
                  <a:pt x="608642" y="637663"/>
                  <a:pt x="670560" y="653143"/>
                </a:cubicBezTo>
                <a:cubicBezTo>
                  <a:pt x="731357" y="713942"/>
                  <a:pt x="663996" y="654369"/>
                  <a:pt x="722811" y="687977"/>
                </a:cubicBezTo>
                <a:cubicBezTo>
                  <a:pt x="735413" y="695178"/>
                  <a:pt x="745043" y="706902"/>
                  <a:pt x="757645" y="714103"/>
                </a:cubicBezTo>
                <a:cubicBezTo>
                  <a:pt x="765615" y="718658"/>
                  <a:pt x="775333" y="719196"/>
                  <a:pt x="783771" y="722812"/>
                </a:cubicBezTo>
                <a:cubicBezTo>
                  <a:pt x="795703" y="727926"/>
                  <a:pt x="806742" y="734957"/>
                  <a:pt x="818605" y="740229"/>
                </a:cubicBezTo>
                <a:cubicBezTo>
                  <a:pt x="835178" y="747595"/>
                  <a:pt x="868160" y="760607"/>
                  <a:pt x="888274" y="766354"/>
                </a:cubicBezTo>
                <a:cubicBezTo>
                  <a:pt x="899782" y="769642"/>
                  <a:pt x="911221" y="773664"/>
                  <a:pt x="923108" y="775063"/>
                </a:cubicBezTo>
                <a:cubicBezTo>
                  <a:pt x="960698" y="779486"/>
                  <a:pt x="998583" y="780869"/>
                  <a:pt x="1036320" y="783772"/>
                </a:cubicBezTo>
                <a:cubicBezTo>
                  <a:pt x="1050834" y="789578"/>
                  <a:pt x="1064890" y="796697"/>
                  <a:pt x="1079863" y="801189"/>
                </a:cubicBezTo>
                <a:cubicBezTo>
                  <a:pt x="1094040" y="805442"/>
                  <a:pt x="1108956" y="806686"/>
                  <a:pt x="1123405" y="809897"/>
                </a:cubicBezTo>
                <a:cubicBezTo>
                  <a:pt x="1135089" y="812493"/>
                  <a:pt x="1146556" y="816010"/>
                  <a:pt x="1158240" y="818606"/>
                </a:cubicBezTo>
                <a:cubicBezTo>
                  <a:pt x="1172689" y="821817"/>
                  <a:pt x="1187503" y="823419"/>
                  <a:pt x="1201783" y="827314"/>
                </a:cubicBezTo>
                <a:cubicBezTo>
                  <a:pt x="1219495" y="832145"/>
                  <a:pt x="1236617" y="838926"/>
                  <a:pt x="1254034" y="844732"/>
                </a:cubicBezTo>
                <a:lnTo>
                  <a:pt x="1306285" y="862149"/>
                </a:lnTo>
                <a:cubicBezTo>
                  <a:pt x="1314994" y="865052"/>
                  <a:pt x="1323585" y="868335"/>
                  <a:pt x="1332411" y="870857"/>
                </a:cubicBezTo>
                <a:cubicBezTo>
                  <a:pt x="1352731" y="876663"/>
                  <a:pt x="1372559" y="884601"/>
                  <a:pt x="1393371" y="888274"/>
                </a:cubicBezTo>
                <a:cubicBezTo>
                  <a:pt x="1422101" y="893344"/>
                  <a:pt x="1451450" y="893875"/>
                  <a:pt x="1480457" y="896983"/>
                </a:cubicBezTo>
                <a:cubicBezTo>
                  <a:pt x="1530070" y="902299"/>
                  <a:pt x="1634963" y="912574"/>
                  <a:pt x="1698171" y="923109"/>
                </a:cubicBezTo>
                <a:cubicBezTo>
                  <a:pt x="1712771" y="925542"/>
                  <a:pt x="1727265" y="928606"/>
                  <a:pt x="1741714" y="931817"/>
                </a:cubicBezTo>
                <a:cubicBezTo>
                  <a:pt x="1753398" y="934413"/>
                  <a:pt x="1764742" y="938558"/>
                  <a:pt x="1776548" y="940526"/>
                </a:cubicBezTo>
                <a:cubicBezTo>
                  <a:pt x="1872904" y="956585"/>
                  <a:pt x="1816216" y="941492"/>
                  <a:pt x="1898468" y="957943"/>
                </a:cubicBezTo>
                <a:cubicBezTo>
                  <a:pt x="2097264" y="997703"/>
                  <a:pt x="1954066" y="973016"/>
                  <a:pt x="2072640" y="992777"/>
                </a:cubicBezTo>
                <a:cubicBezTo>
                  <a:pt x="2081348" y="995680"/>
                  <a:pt x="2090170" y="998263"/>
                  <a:pt x="2098765" y="1001486"/>
                </a:cubicBezTo>
                <a:cubicBezTo>
                  <a:pt x="2114737" y="1007476"/>
                  <a:pt x="2148673" y="1022672"/>
                  <a:pt x="2168434" y="1027612"/>
                </a:cubicBezTo>
                <a:cubicBezTo>
                  <a:pt x="2188313" y="1032582"/>
                  <a:pt x="2218193" y="1035074"/>
                  <a:pt x="2238103" y="1045029"/>
                </a:cubicBezTo>
                <a:cubicBezTo>
                  <a:pt x="2284174" y="1068065"/>
                  <a:pt x="2245415" y="1056473"/>
                  <a:pt x="2290354" y="1088572"/>
                </a:cubicBezTo>
                <a:cubicBezTo>
                  <a:pt x="2300918" y="1096118"/>
                  <a:pt x="2313917" y="1099548"/>
                  <a:pt x="2325188" y="1105989"/>
                </a:cubicBezTo>
                <a:cubicBezTo>
                  <a:pt x="2372455" y="1132999"/>
                  <a:pt x="2329541" y="1116149"/>
                  <a:pt x="2377440" y="1132114"/>
                </a:cubicBezTo>
                <a:cubicBezTo>
                  <a:pt x="2467105" y="1221783"/>
                  <a:pt x="2335247" y="1095428"/>
                  <a:pt x="2438400" y="1175657"/>
                </a:cubicBezTo>
                <a:cubicBezTo>
                  <a:pt x="2438410" y="1175665"/>
                  <a:pt x="2498773" y="1236031"/>
                  <a:pt x="2508068" y="1245326"/>
                </a:cubicBezTo>
                <a:lnTo>
                  <a:pt x="2534194" y="1271452"/>
                </a:lnTo>
                <a:lnTo>
                  <a:pt x="2560320" y="1297577"/>
                </a:lnTo>
                <a:cubicBezTo>
                  <a:pt x="2563223" y="1306286"/>
                  <a:pt x="2564923" y="1315492"/>
                  <a:pt x="2569028" y="1323703"/>
                </a:cubicBezTo>
                <a:cubicBezTo>
                  <a:pt x="2580014" y="1345676"/>
                  <a:pt x="2587662" y="1351046"/>
                  <a:pt x="2603863" y="1367246"/>
                </a:cubicBezTo>
                <a:cubicBezTo>
                  <a:pt x="2630068" y="1432759"/>
                  <a:pt x="2608746" y="1390396"/>
                  <a:pt x="2647405" y="1445623"/>
                </a:cubicBezTo>
                <a:cubicBezTo>
                  <a:pt x="2693358" y="1511269"/>
                  <a:pt x="2664864" y="1480497"/>
                  <a:pt x="2699657" y="1515292"/>
                </a:cubicBezTo>
                <a:cubicBezTo>
                  <a:pt x="2702560" y="1524000"/>
                  <a:pt x="2704260" y="1533207"/>
                  <a:pt x="2708365" y="1541417"/>
                </a:cubicBezTo>
                <a:cubicBezTo>
                  <a:pt x="2729653" y="1583992"/>
                  <a:pt x="2723545" y="1549886"/>
                  <a:pt x="2734491" y="1593669"/>
                </a:cubicBezTo>
                <a:cubicBezTo>
                  <a:pt x="2738081" y="1608029"/>
                  <a:pt x="2739989" y="1622763"/>
                  <a:pt x="2743200" y="1637212"/>
                </a:cubicBezTo>
                <a:cubicBezTo>
                  <a:pt x="2745796" y="1648896"/>
                  <a:pt x="2749312" y="1660362"/>
                  <a:pt x="2751908" y="1672046"/>
                </a:cubicBezTo>
                <a:cubicBezTo>
                  <a:pt x="2755119" y="1686495"/>
                  <a:pt x="2755420" y="1701730"/>
                  <a:pt x="2760617" y="1715589"/>
                </a:cubicBezTo>
                <a:cubicBezTo>
                  <a:pt x="2764292" y="1725389"/>
                  <a:pt x="2772228" y="1733006"/>
                  <a:pt x="2778034" y="1741714"/>
                </a:cubicBezTo>
                <a:cubicBezTo>
                  <a:pt x="2780937" y="1776548"/>
                  <a:pt x="2782123" y="1811569"/>
                  <a:pt x="2786743" y="1846217"/>
                </a:cubicBezTo>
                <a:cubicBezTo>
                  <a:pt x="2787956" y="1855316"/>
                  <a:pt x="2792929" y="1863517"/>
                  <a:pt x="2795451" y="1872343"/>
                </a:cubicBezTo>
                <a:cubicBezTo>
                  <a:pt x="2823730" y="1971320"/>
                  <a:pt x="2780996" y="1840558"/>
                  <a:pt x="2821577" y="1942012"/>
                </a:cubicBezTo>
                <a:cubicBezTo>
                  <a:pt x="2853014" y="2020606"/>
                  <a:pt x="2820523" y="1969635"/>
                  <a:pt x="2865120" y="2029097"/>
                </a:cubicBezTo>
                <a:cubicBezTo>
                  <a:pt x="2868023" y="2040709"/>
                  <a:pt x="2871232" y="2052248"/>
                  <a:pt x="2873828" y="2063932"/>
                </a:cubicBezTo>
                <a:cubicBezTo>
                  <a:pt x="2877039" y="2078381"/>
                  <a:pt x="2875917" y="2094235"/>
                  <a:pt x="2882537" y="2107474"/>
                </a:cubicBezTo>
                <a:cubicBezTo>
                  <a:pt x="2888045" y="2118490"/>
                  <a:pt x="2899954" y="2124891"/>
                  <a:pt x="2908663" y="2133600"/>
                </a:cubicBezTo>
                <a:cubicBezTo>
                  <a:pt x="2914469" y="2151017"/>
                  <a:pt x="2914808" y="2171360"/>
                  <a:pt x="2926080" y="2185852"/>
                </a:cubicBezTo>
                <a:cubicBezTo>
                  <a:pt x="2946400" y="2211978"/>
                  <a:pt x="2963636" y="2240825"/>
                  <a:pt x="2987040" y="2264229"/>
                </a:cubicBezTo>
                <a:cubicBezTo>
                  <a:pt x="2995748" y="2272937"/>
                  <a:pt x="3006007" y="2280333"/>
                  <a:pt x="3013165" y="2290354"/>
                </a:cubicBezTo>
                <a:cubicBezTo>
                  <a:pt x="3020711" y="2300918"/>
                  <a:pt x="3023037" y="2314625"/>
                  <a:pt x="3030583" y="2325189"/>
                </a:cubicBezTo>
                <a:cubicBezTo>
                  <a:pt x="3053672" y="2357513"/>
                  <a:pt x="3058570" y="2348948"/>
                  <a:pt x="3091543" y="2368732"/>
                </a:cubicBezTo>
                <a:cubicBezTo>
                  <a:pt x="3109493" y="2379502"/>
                  <a:pt x="3123936" y="2396947"/>
                  <a:pt x="3143794" y="2403566"/>
                </a:cubicBezTo>
                <a:cubicBezTo>
                  <a:pt x="3161211" y="2409372"/>
                  <a:pt x="3180769" y="2410799"/>
                  <a:pt x="3196045" y="2420983"/>
                </a:cubicBezTo>
                <a:cubicBezTo>
                  <a:pt x="3204754" y="2426789"/>
                  <a:pt x="3212810" y="2433719"/>
                  <a:pt x="3222171" y="2438400"/>
                </a:cubicBezTo>
                <a:cubicBezTo>
                  <a:pt x="3230382" y="2442505"/>
                  <a:pt x="3239441" y="2444694"/>
                  <a:pt x="3248297" y="2447109"/>
                </a:cubicBezTo>
                <a:cubicBezTo>
                  <a:pt x="3271391" y="2453407"/>
                  <a:pt x="3295256" y="2456957"/>
                  <a:pt x="3317965" y="2464526"/>
                </a:cubicBezTo>
                <a:cubicBezTo>
                  <a:pt x="3326674" y="2467429"/>
                  <a:pt x="3335059" y="2471592"/>
                  <a:pt x="3344091" y="2473234"/>
                </a:cubicBezTo>
                <a:cubicBezTo>
                  <a:pt x="3382152" y="2480154"/>
                  <a:pt x="3477343" y="2487724"/>
                  <a:pt x="3509554" y="2490652"/>
                </a:cubicBezTo>
                <a:cubicBezTo>
                  <a:pt x="3521165" y="2493555"/>
                  <a:pt x="3532880" y="2496072"/>
                  <a:pt x="3544388" y="2499360"/>
                </a:cubicBezTo>
                <a:cubicBezTo>
                  <a:pt x="3553215" y="2501882"/>
                  <a:pt x="3561482" y="2506427"/>
                  <a:pt x="3570514" y="2508069"/>
                </a:cubicBezTo>
                <a:cubicBezTo>
                  <a:pt x="3593540" y="2512256"/>
                  <a:pt x="3616960" y="2513874"/>
                  <a:pt x="3640183" y="2516777"/>
                </a:cubicBezTo>
                <a:cubicBezTo>
                  <a:pt x="3730171" y="2513874"/>
                  <a:pt x="3820407" y="2515345"/>
                  <a:pt x="3910148" y="2508069"/>
                </a:cubicBezTo>
                <a:cubicBezTo>
                  <a:pt x="3928447" y="2506585"/>
                  <a:pt x="3944983" y="2496458"/>
                  <a:pt x="3962400" y="2490652"/>
                </a:cubicBezTo>
                <a:cubicBezTo>
                  <a:pt x="4006483" y="2475958"/>
                  <a:pt x="3973210" y="2485847"/>
                  <a:pt x="4032068" y="2473234"/>
                </a:cubicBezTo>
                <a:cubicBezTo>
                  <a:pt x="4098585" y="2458980"/>
                  <a:pt x="4103243" y="2455602"/>
                  <a:pt x="4162697" y="2447109"/>
                </a:cubicBezTo>
                <a:cubicBezTo>
                  <a:pt x="4270737" y="2431675"/>
                  <a:pt x="4207711" y="2443478"/>
                  <a:pt x="4345577" y="2429692"/>
                </a:cubicBezTo>
                <a:cubicBezTo>
                  <a:pt x="4383532" y="2425897"/>
                  <a:pt x="4406946" y="2422110"/>
                  <a:pt x="4441371" y="2412274"/>
                </a:cubicBezTo>
                <a:cubicBezTo>
                  <a:pt x="4473924" y="2402973"/>
                  <a:pt x="4478302" y="2395476"/>
                  <a:pt x="4519748" y="2394857"/>
                </a:cubicBezTo>
                <a:cubicBezTo>
                  <a:pt x="4696803" y="2392214"/>
                  <a:pt x="4873897" y="2394857"/>
                  <a:pt x="5050971" y="2394857"/>
                </a:cubicBezTo>
              </a:path>
            </a:pathLst>
          </a:cu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60" name="Straight Arrow Connector 59"/>
          <p:cNvCxnSpPr>
            <a:stCxn id="45" idx="0"/>
          </p:cNvCxnSpPr>
          <p:nvPr/>
        </p:nvCxnSpPr>
        <p:spPr bwMode="auto">
          <a:xfrm flipV="1">
            <a:off x="5065190" y="993813"/>
            <a:ext cx="0" cy="45042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>
            <a:stCxn id="188" idx="3"/>
            <a:endCxn id="191" idx="1"/>
          </p:cNvCxnSpPr>
          <p:nvPr/>
        </p:nvCxnSpPr>
        <p:spPr bwMode="auto">
          <a:xfrm flipV="1">
            <a:off x="1733007" y="4223734"/>
            <a:ext cx="682992" cy="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8" name="TextBox 127"/>
          <p:cNvSpPr txBox="1"/>
          <p:nvPr/>
        </p:nvSpPr>
        <p:spPr>
          <a:xfrm>
            <a:off x="2628254" y="1890465"/>
            <a:ext cx="1611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L2 pipeline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808186" y="993813"/>
            <a:ext cx="635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L3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8" name="Elbow Connector 17"/>
          <p:cNvCxnSpPr>
            <a:stCxn id="158" idx="3"/>
            <a:endCxn id="160" idx="1"/>
          </p:cNvCxnSpPr>
          <p:nvPr/>
        </p:nvCxnSpPr>
        <p:spPr bwMode="auto">
          <a:xfrm flipV="1">
            <a:off x="5135685" y="2543670"/>
            <a:ext cx="1613401" cy="981564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Elbow Connector 23"/>
          <p:cNvCxnSpPr>
            <a:stCxn id="161" idx="1"/>
          </p:cNvCxnSpPr>
          <p:nvPr/>
        </p:nvCxnSpPr>
        <p:spPr bwMode="auto">
          <a:xfrm rot="10800000" flipV="1">
            <a:off x="3783692" y="1460535"/>
            <a:ext cx="2965395" cy="2946001"/>
          </a:xfrm>
          <a:prstGeom prst="bentConnector3">
            <a:avLst>
              <a:gd name="adj1" fmla="val 13878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325537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36"/>
          <p:cNvSpPr>
            <a:spLocks noGrp="1"/>
          </p:cNvSpPr>
          <p:nvPr>
            <p:ph sz="quarter" idx="3"/>
          </p:nvPr>
        </p:nvSpPr>
        <p:spPr>
          <a:xfrm>
            <a:off x="4580708" y="1346598"/>
            <a:ext cx="2795524" cy="346924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Configuration</a:t>
            </a:r>
          </a:p>
          <a:p>
            <a:pPr lvl="1"/>
            <a:r>
              <a:rPr lang="en-US" dirty="0" smtClean="0"/>
              <a:t>before test</a:t>
            </a:r>
          </a:p>
          <a:p>
            <a:pPr lvl="1"/>
            <a:r>
              <a:rPr lang="en-US" dirty="0" smtClean="0"/>
              <a:t>use trace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set S/DMAC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routes should match 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traffic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Tests</a:t>
            </a:r>
            <a:r>
              <a:rPr lang="en-US" dirty="0"/>
              <a:t>:</a:t>
            </a:r>
          </a:p>
          <a:p>
            <a:pPr lvl="1"/>
            <a:r>
              <a:rPr lang="en-US" dirty="0" err="1" smtClean="0"/>
              <a:t>uni</a:t>
            </a:r>
            <a:r>
              <a:rPr lang="en-US" dirty="0" smtClean="0"/>
              <a:t>/bi-directional</a:t>
            </a:r>
          </a:p>
          <a:p>
            <a:pPr lvl="1"/>
            <a:r>
              <a:rPr lang="en-US" dirty="0" smtClean="0"/>
              <a:t>1-2-4-8-</a:t>
            </a:r>
            <a:r>
              <a:rPr lang="en-US" dirty="0"/>
              <a:t>… </a:t>
            </a:r>
            <a:r>
              <a:rPr lang="en-US" dirty="0" smtClean="0"/>
              <a:t>cores</a:t>
            </a:r>
          </a:p>
          <a:p>
            <a:pPr lvl="1"/>
            <a:r>
              <a:rPr lang="en-US" dirty="0" smtClean="0"/>
              <a:t>64-1500 byte packets</a:t>
            </a:r>
          </a:p>
          <a:p>
            <a:pPr lvl="1"/>
            <a:endParaRPr lang="en-GB" dirty="0"/>
          </a:p>
          <a:p>
            <a:r>
              <a:rPr lang="en-GB" dirty="0"/>
              <a:t>In: physical 10/40/100G</a:t>
            </a:r>
          </a:p>
          <a:p>
            <a:r>
              <a:rPr lang="en-GB" dirty="0"/>
              <a:t>Out: physical </a:t>
            </a:r>
            <a:r>
              <a:rPr lang="en-GB" dirty="0" smtClean="0"/>
              <a:t>10/40/100G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93701" y="1346597"/>
            <a:ext cx="4056379" cy="3213497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Same as L3 </a:t>
            </a:r>
            <a:r>
              <a:rPr lang="en-GB" dirty="0" err="1" smtClean="0"/>
              <a:t>fwd</a:t>
            </a:r>
            <a:r>
              <a:rPr lang="en-GB" dirty="0" smtClean="0"/>
              <a:t>, but with VLAN based VRF support</a:t>
            </a:r>
          </a:p>
          <a:p>
            <a:pPr lvl="1"/>
            <a:r>
              <a:rPr lang="en-US" dirty="0" smtClean="0"/>
              <a:t>50 x 10k routes</a:t>
            </a:r>
            <a:endParaRPr lang="en-GB" dirty="0" smtClean="0"/>
          </a:p>
          <a:p>
            <a:pPr lvl="1"/>
            <a:endParaRPr lang="en-GB" dirty="0"/>
          </a:p>
          <a:p>
            <a:r>
              <a:rPr lang="en-GB" dirty="0" smtClean="0"/>
              <a:t>Traces:</a:t>
            </a:r>
          </a:p>
          <a:p>
            <a:pPr lvl="1"/>
            <a:r>
              <a:rPr lang="en-US" dirty="0" smtClean="0"/>
              <a:t>same as for the previous, but with VLANs</a:t>
            </a:r>
          </a:p>
          <a:p>
            <a:pPr lvl="1"/>
            <a:r>
              <a:rPr lang="en-US" dirty="0" smtClean="0"/>
              <a:t>1-10-100-1k-10k-100k random IP flows</a:t>
            </a:r>
          </a:p>
          <a:p>
            <a:pPr lvl="1"/>
            <a:r>
              <a:rPr lang="en-US" dirty="0" smtClean="0"/>
              <a:t>no black hole route for these </a:t>
            </a:r>
            <a:r>
              <a:rPr lang="en-US" dirty="0" err="1" smtClean="0"/>
              <a:t>DstIPs</a:t>
            </a:r>
            <a:endParaRPr lang="en-US" dirty="0" smtClean="0"/>
          </a:p>
          <a:p>
            <a:pPr lvl="1"/>
            <a:r>
              <a:rPr lang="en-US" dirty="0" smtClean="0"/>
              <a:t>packet sizes: </a:t>
            </a:r>
          </a:p>
          <a:p>
            <a:pPr lvl="2"/>
            <a:r>
              <a:rPr lang="en-US" dirty="0" smtClean="0"/>
              <a:t>64, 128, 256, 512, 1024, 1280, 1500</a:t>
            </a:r>
            <a:endParaRPr lang="en-GB" dirty="0" smtClean="0"/>
          </a:p>
          <a:p>
            <a:pPr lvl="1"/>
            <a:r>
              <a:rPr lang="en-US" dirty="0" smtClean="0"/>
              <a:t>filenames:</a:t>
            </a:r>
          </a:p>
          <a:p>
            <a:pPr lvl="2"/>
            <a:r>
              <a:rPr lang="en-US" dirty="0" smtClean="0"/>
              <a:t>nfpa_trL3_&lt;</a:t>
            </a:r>
            <a:r>
              <a:rPr lang="en-US" dirty="0" err="1" smtClean="0"/>
              <a:t>nrules</a:t>
            </a:r>
            <a:r>
              <a:rPr lang="en-US" dirty="0" smtClean="0"/>
              <a:t>&gt;_</a:t>
            </a:r>
            <a:r>
              <a:rPr lang="en-US" dirty="0" err="1" smtClean="0"/>
              <a:t>random_hbone</a:t>
            </a:r>
            <a:r>
              <a:rPr lang="en-US" dirty="0" smtClean="0"/>
              <a:t>.&lt;</a:t>
            </a:r>
            <a:r>
              <a:rPr lang="en-US" dirty="0" err="1" smtClean="0"/>
              <a:t>pktsize</a:t>
            </a:r>
            <a:r>
              <a:rPr lang="en-US" dirty="0" smtClean="0"/>
              <a:t>&gt;.</a:t>
            </a:r>
            <a:r>
              <a:rPr lang="en-US" dirty="0" err="1" smtClean="0"/>
              <a:t>pcap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l3 forward with VRF</a:t>
            </a:r>
            <a:endParaRPr lang="en-GB" dirty="0"/>
          </a:p>
        </p:txBody>
      </p:sp>
      <p:sp>
        <p:nvSpPr>
          <p:cNvPr id="9" name="CustomShape 3"/>
          <p:cNvSpPr/>
          <p:nvPr/>
        </p:nvSpPr>
        <p:spPr>
          <a:xfrm>
            <a:off x="7740427" y="3902451"/>
            <a:ext cx="861120" cy="776160"/>
          </a:xfrm>
          <a:prstGeom prst="roundRect">
            <a:avLst>
              <a:gd name="adj" fmla="val 14400"/>
            </a:avLst>
          </a:prstGeom>
          <a:solidFill>
            <a:srgbClr val="C0504D"/>
          </a:solidFill>
          <a:ln w="12600">
            <a:noFill/>
          </a:ln>
          <a:effectLst/>
        </p:spPr>
        <p:txBody>
          <a:bodyPr wrap="none" lIns="72000" tIns="45000" rIns="72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out 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port</a:t>
            </a:r>
            <a:endParaRPr kumimoji="0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0" name="CustomShape 4"/>
          <p:cNvSpPr/>
          <p:nvPr/>
        </p:nvSpPr>
        <p:spPr>
          <a:xfrm>
            <a:off x="7506867" y="2708367"/>
            <a:ext cx="1328241" cy="7912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Layer 3 part</a:t>
            </a:r>
            <a:endParaRPr kumimoji="0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ustomShape 4"/>
          <p:cNvSpPr/>
          <p:nvPr/>
        </p:nvSpPr>
        <p:spPr>
          <a:xfrm>
            <a:off x="7506868" y="1619793"/>
            <a:ext cx="1328241" cy="7912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Layer 2 part</a:t>
            </a:r>
            <a:endParaRPr kumimoji="0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" name="Straight Arrow Connector 18"/>
          <p:cNvCxnSpPr>
            <a:endCxn id="12" idx="0"/>
          </p:cNvCxnSpPr>
          <p:nvPr/>
        </p:nvCxnSpPr>
        <p:spPr bwMode="auto">
          <a:xfrm>
            <a:off x="8170988" y="1167033"/>
            <a:ext cx="1" cy="4527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2"/>
            <a:endCxn id="9" idx="0"/>
          </p:cNvCxnSpPr>
          <p:nvPr/>
        </p:nvCxnSpPr>
        <p:spPr bwMode="auto">
          <a:xfrm flipH="1">
            <a:off x="8170987" y="3499647"/>
            <a:ext cx="1" cy="40280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12" idx="2"/>
            <a:endCxn id="10" idx="0"/>
          </p:cNvCxnSpPr>
          <p:nvPr/>
        </p:nvCxnSpPr>
        <p:spPr bwMode="auto">
          <a:xfrm flipH="1">
            <a:off x="8170988" y="2411073"/>
            <a:ext cx="1" cy="29729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CustomShape 3"/>
          <p:cNvSpPr/>
          <p:nvPr/>
        </p:nvSpPr>
        <p:spPr>
          <a:xfrm>
            <a:off x="7586679" y="2446974"/>
            <a:ext cx="1527118" cy="2054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pPr>
              <a:lnSpc>
                <a:spcPct val="100000"/>
              </a:lnSpc>
            </a:pPr>
            <a: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  <a:t>own MAC &amp;&amp; type = IP</a:t>
            </a:r>
            <a:endParaRPr dirty="0"/>
          </a:p>
        </p:txBody>
      </p:sp>
      <p:cxnSp>
        <p:nvCxnSpPr>
          <p:cNvPr id="5" name="Elbow Connector 4"/>
          <p:cNvCxnSpPr>
            <a:stCxn id="10" idx="1"/>
            <a:endCxn id="12" idx="1"/>
          </p:cNvCxnSpPr>
          <p:nvPr/>
        </p:nvCxnSpPr>
        <p:spPr bwMode="auto">
          <a:xfrm rot="10800000" flipH="1">
            <a:off x="7506866" y="2015433"/>
            <a:ext cx="1" cy="1088574"/>
          </a:xfrm>
          <a:prstGeom prst="bentConnector3">
            <a:avLst>
              <a:gd name="adj1" fmla="val -2286000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CustomShape 3"/>
          <p:cNvSpPr/>
          <p:nvPr/>
        </p:nvSpPr>
        <p:spPr>
          <a:xfrm>
            <a:off x="8170987" y="3598314"/>
            <a:ext cx="763559" cy="2054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pPr>
              <a:lnSpc>
                <a:spcPct val="100000"/>
              </a:lnSpc>
            </a:pPr>
            <a: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  <a:t>option 1</a:t>
            </a:r>
            <a:endParaRPr dirty="0"/>
          </a:p>
        </p:txBody>
      </p:sp>
      <p:cxnSp>
        <p:nvCxnSpPr>
          <p:cNvPr id="7" name="Elbow Connector 6"/>
          <p:cNvCxnSpPr>
            <a:stCxn id="12" idx="3"/>
            <a:endCxn id="9" idx="3"/>
          </p:cNvCxnSpPr>
          <p:nvPr/>
        </p:nvCxnSpPr>
        <p:spPr bwMode="auto">
          <a:xfrm flipH="1">
            <a:off x="8601547" y="2015433"/>
            <a:ext cx="233562" cy="2275098"/>
          </a:xfrm>
          <a:prstGeom prst="bentConnector3">
            <a:avLst>
              <a:gd name="adj1" fmla="val -97876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CustomShape 3"/>
          <p:cNvSpPr/>
          <p:nvPr/>
        </p:nvSpPr>
        <p:spPr>
          <a:xfrm>
            <a:off x="6725891" y="3104007"/>
            <a:ext cx="763559" cy="2054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pPr algn="r">
              <a:lnSpc>
                <a:spcPct val="100000"/>
              </a:lnSpc>
            </a:pPr>
            <a: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  <a:t>option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3713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5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l3 </a:t>
            </a:r>
            <a:r>
              <a:rPr lang="en-US" dirty="0" err="1" smtClean="0"/>
              <a:t>fwd</a:t>
            </a:r>
            <a:r>
              <a:rPr lang="en-US" dirty="0" smtClean="0"/>
              <a:t> with </a:t>
            </a:r>
            <a:r>
              <a:rPr lang="en-US" dirty="0" err="1" smtClean="0"/>
              <a:t>vrf</a:t>
            </a:r>
            <a:r>
              <a:rPr lang="en-US" dirty="0" smtClean="0"/>
              <a:t> support</a:t>
            </a:r>
            <a:br>
              <a:rPr lang="en-US" dirty="0" smtClean="0"/>
            </a:br>
            <a:r>
              <a:rPr lang="en-US" sz="2700" dirty="0" smtClean="0"/>
              <a:t>high-level overview</a:t>
            </a:r>
            <a:endParaRPr lang="en-GB" sz="2700" dirty="0"/>
          </a:p>
        </p:txBody>
      </p:sp>
      <p:sp>
        <p:nvSpPr>
          <p:cNvPr id="187" name="CustomShape 30"/>
          <p:cNvSpPr/>
          <p:nvPr/>
        </p:nvSpPr>
        <p:spPr>
          <a:xfrm>
            <a:off x="1127760" y="1461791"/>
            <a:ext cx="1210492" cy="470070"/>
          </a:xfrm>
          <a:prstGeom prst="roundRect">
            <a:avLst>
              <a:gd name="adj" fmla="val 14400"/>
            </a:avLst>
          </a:prstGeom>
          <a:solidFill>
            <a:srgbClr val="FFC00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4079" tIns="33800" rIns="54079" bIns="33800" anchor="ctr"/>
          <a:lstStyle/>
          <a:p>
            <a:pPr algn="ctr">
              <a:lnSpc>
                <a:spcPct val="100000"/>
              </a:lnSpc>
            </a:pPr>
            <a:r>
              <a:rPr lang="en-US" sz="1800" dirty="0" smtClean="0">
                <a:solidFill>
                  <a:srgbClr val="FFFFFF"/>
                </a:solidFill>
                <a:latin typeface="Arial"/>
                <a:ea typeface="ＭＳ Ｐゴシック"/>
              </a:rPr>
              <a:t>MAC learn</a:t>
            </a:r>
            <a:endParaRPr sz="1800" dirty="0"/>
          </a:p>
        </p:txBody>
      </p:sp>
      <p:sp>
        <p:nvSpPr>
          <p:cNvPr id="188" name="CustomShape 31"/>
          <p:cNvSpPr/>
          <p:nvPr/>
        </p:nvSpPr>
        <p:spPr>
          <a:xfrm>
            <a:off x="1127759" y="2546522"/>
            <a:ext cx="1210493" cy="1328979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(Common) </a:t>
            </a:r>
            <a:br>
              <a:rPr lang="en-US" sz="12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</a:br>
            <a:r>
              <a:rPr lang="en-US" sz="12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L2 part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S/DMAC lookup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VLAN lookup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sp>
        <p:nvSpPr>
          <p:cNvPr id="45" name="CustomShape 30"/>
          <p:cNvSpPr/>
          <p:nvPr/>
        </p:nvSpPr>
        <p:spPr>
          <a:xfrm>
            <a:off x="6739164" y="1170442"/>
            <a:ext cx="1459955" cy="470070"/>
          </a:xfrm>
          <a:prstGeom prst="roundRect">
            <a:avLst>
              <a:gd name="adj" fmla="val 14400"/>
            </a:avLst>
          </a:prstGeom>
          <a:solidFill>
            <a:srgbClr val="FFC00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4079" tIns="33800" rIns="54079" bIns="33800" anchor="ctr"/>
          <a:lstStyle/>
          <a:p>
            <a:pPr algn="ctr">
              <a:lnSpc>
                <a:spcPct val="100000"/>
              </a:lnSpc>
            </a:pPr>
            <a:r>
              <a:rPr lang="en-US" sz="1800" dirty="0" smtClean="0">
                <a:solidFill>
                  <a:srgbClr val="FFFFFF"/>
                </a:solidFill>
                <a:latin typeface="Arial"/>
                <a:ea typeface="ＭＳ Ｐゴシック"/>
              </a:rPr>
              <a:t>ARP VRF #1</a:t>
            </a:r>
            <a:endParaRPr sz="1800" dirty="0"/>
          </a:p>
        </p:txBody>
      </p:sp>
      <p:cxnSp>
        <p:nvCxnSpPr>
          <p:cNvPr id="4" name="Straight Arrow Connector 3"/>
          <p:cNvCxnSpPr>
            <a:stCxn id="187" idx="2"/>
            <a:endCxn id="188" idx="0"/>
          </p:cNvCxnSpPr>
          <p:nvPr/>
        </p:nvCxnSpPr>
        <p:spPr bwMode="auto">
          <a:xfrm>
            <a:off x="1733006" y="1931861"/>
            <a:ext cx="0" cy="61466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56" name="CustomShape 3"/>
          <p:cNvSpPr/>
          <p:nvPr/>
        </p:nvSpPr>
        <p:spPr>
          <a:xfrm>
            <a:off x="60090" y="2905271"/>
            <a:ext cx="667222" cy="611481"/>
          </a:xfrm>
          <a:prstGeom prst="roundRect">
            <a:avLst>
              <a:gd name="adj" fmla="val 14400"/>
            </a:avLst>
          </a:prstGeom>
          <a:solidFill>
            <a:srgbClr val="C0504D"/>
          </a:solidFill>
          <a:ln w="12600">
            <a:noFill/>
          </a:ln>
          <a:effectLst/>
        </p:spPr>
        <p:txBody>
          <a:bodyPr wrap="none" lIns="72000" tIns="45000" rIns="72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external 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port</a:t>
            </a:r>
            <a:endParaRPr kumimoji="0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cxnSp>
        <p:nvCxnSpPr>
          <p:cNvPr id="17" name="Straight Arrow Connector 16"/>
          <p:cNvCxnSpPr>
            <a:stCxn id="56" idx="3"/>
            <a:endCxn id="188" idx="1"/>
          </p:cNvCxnSpPr>
          <p:nvPr/>
        </p:nvCxnSpPr>
        <p:spPr bwMode="auto">
          <a:xfrm>
            <a:off x="727312" y="3211012"/>
            <a:ext cx="400447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/>
          <p:cNvCxnSpPr>
            <a:stCxn id="45" idx="1"/>
            <a:endCxn id="71" idx="3"/>
          </p:cNvCxnSpPr>
          <p:nvPr/>
        </p:nvCxnSpPr>
        <p:spPr bwMode="auto">
          <a:xfrm flipH="1">
            <a:off x="5878297" y="1405477"/>
            <a:ext cx="860867" cy="29134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70" name="CustomShape 5"/>
          <p:cNvSpPr/>
          <p:nvPr/>
        </p:nvSpPr>
        <p:spPr>
          <a:xfrm>
            <a:off x="4091419" y="2611837"/>
            <a:ext cx="1786879" cy="1052768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VRF #2 L3 </a:t>
            </a:r>
            <a:r>
              <a:rPr lang="en-US" sz="1200" kern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fwd</a:t>
            </a:r>
            <a:endParaRPr lang="en-US" sz="1200" kern="0" dirty="0" smtClean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prefix -&gt; </a:t>
            </a:r>
            <a:r>
              <a:rPr lang="en-US" sz="1000" kern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nexthop</a:t>
            </a: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 lookup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000" kern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nexthop</a:t>
            </a: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 -&gt; DMAC lookup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set DMAC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send back to L2 </a:t>
            </a:r>
            <a:r>
              <a:rPr lang="en-US" sz="1000" kern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fwd</a:t>
            </a:r>
            <a:endParaRPr lang="en-US" sz="1000" kern="0" dirty="0" smtClean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sp>
        <p:nvSpPr>
          <p:cNvPr id="71" name="CustomShape 5"/>
          <p:cNvSpPr/>
          <p:nvPr/>
        </p:nvSpPr>
        <p:spPr>
          <a:xfrm>
            <a:off x="4091418" y="1170442"/>
            <a:ext cx="1786879" cy="1052768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VRF #1 L3 </a:t>
            </a:r>
            <a:r>
              <a:rPr lang="en-US" sz="1200" kern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fwd</a:t>
            </a:r>
            <a:endParaRPr lang="en-US" sz="1200" kern="0" dirty="0" smtClean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prefix -&gt; </a:t>
            </a:r>
            <a:r>
              <a:rPr lang="en-US" sz="1000" kern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nexthop</a:t>
            </a: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 lookup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000" kern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nexthop</a:t>
            </a: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 -&gt; DMAC lookup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set DMAC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send back to L2 </a:t>
            </a:r>
            <a:r>
              <a:rPr lang="en-US" sz="1000" kern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fwd</a:t>
            </a:r>
            <a:endParaRPr lang="en-US" sz="1000" kern="0" dirty="0" smtClean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sp>
        <p:nvSpPr>
          <p:cNvPr id="76" name="CustomShape 3"/>
          <p:cNvSpPr/>
          <p:nvPr/>
        </p:nvSpPr>
        <p:spPr>
          <a:xfrm>
            <a:off x="2809711" y="2076296"/>
            <a:ext cx="667222" cy="611481"/>
          </a:xfrm>
          <a:prstGeom prst="roundRect">
            <a:avLst>
              <a:gd name="adj" fmla="val 14400"/>
            </a:avLst>
          </a:prstGeom>
          <a:solidFill>
            <a:srgbClr val="FFCCCC"/>
          </a:solidFill>
          <a:ln w="12600">
            <a:noFill/>
          </a:ln>
          <a:effectLst/>
        </p:spPr>
        <p:txBody>
          <a:bodyPr wrap="none" lIns="72000" tIns="45000" rIns="72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internal 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port 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VRF #1</a:t>
            </a:r>
            <a:endParaRPr kumimoji="0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77" name="CustomShape 3"/>
          <p:cNvSpPr/>
          <p:nvPr/>
        </p:nvSpPr>
        <p:spPr>
          <a:xfrm>
            <a:off x="2809711" y="2832480"/>
            <a:ext cx="667222" cy="611481"/>
          </a:xfrm>
          <a:prstGeom prst="roundRect">
            <a:avLst>
              <a:gd name="adj" fmla="val 14400"/>
            </a:avLst>
          </a:prstGeom>
          <a:solidFill>
            <a:srgbClr val="FFCCCC"/>
          </a:solidFill>
          <a:ln w="12600">
            <a:noFill/>
          </a:ln>
          <a:effectLst/>
        </p:spPr>
        <p:txBody>
          <a:bodyPr wrap="none" lIns="72000" tIns="45000" rIns="72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internal 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port 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VRF #2</a:t>
            </a:r>
            <a:endParaRPr kumimoji="0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82" name="CustomShape 30"/>
          <p:cNvSpPr/>
          <p:nvPr/>
        </p:nvSpPr>
        <p:spPr>
          <a:xfrm>
            <a:off x="6739165" y="1753140"/>
            <a:ext cx="1459955" cy="470070"/>
          </a:xfrm>
          <a:prstGeom prst="roundRect">
            <a:avLst>
              <a:gd name="adj" fmla="val 14400"/>
            </a:avLst>
          </a:prstGeom>
          <a:solidFill>
            <a:srgbClr val="FFC00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4079" tIns="33800" rIns="54079" bIns="33800" anchor="ctr"/>
          <a:lstStyle/>
          <a:p>
            <a:pPr algn="ctr">
              <a:lnSpc>
                <a:spcPct val="100000"/>
              </a:lnSpc>
            </a:pPr>
            <a:r>
              <a:rPr lang="en-US" sz="1800" dirty="0" smtClean="0">
                <a:solidFill>
                  <a:srgbClr val="FFFFFF"/>
                </a:solidFill>
                <a:latin typeface="Arial"/>
                <a:ea typeface="ＭＳ Ｐゴシック"/>
              </a:rPr>
              <a:t>RIB VRF #1</a:t>
            </a:r>
            <a:endParaRPr sz="1800" dirty="0"/>
          </a:p>
        </p:txBody>
      </p:sp>
      <p:cxnSp>
        <p:nvCxnSpPr>
          <p:cNvPr id="85" name="Straight Arrow Connector 84"/>
          <p:cNvCxnSpPr>
            <a:stCxn id="82" idx="1"/>
            <a:endCxn id="71" idx="3"/>
          </p:cNvCxnSpPr>
          <p:nvPr/>
        </p:nvCxnSpPr>
        <p:spPr bwMode="auto">
          <a:xfrm flipH="1" flipV="1">
            <a:off x="5878297" y="1696826"/>
            <a:ext cx="860868" cy="29134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2888392" y="3599291"/>
            <a:ext cx="492443" cy="400110"/>
          </a:xfrm>
          <a:prstGeom prst="rect">
            <a:avLst/>
          </a:prstGeom>
          <a:noFill/>
        </p:spPr>
        <p:txBody>
          <a:bodyPr vert="vert" wrap="square" rtlCol="0" anchor="t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en-GB" dirty="0"/>
          </a:p>
        </p:txBody>
      </p:sp>
      <p:sp>
        <p:nvSpPr>
          <p:cNvPr id="90" name="CustomShape 30"/>
          <p:cNvSpPr/>
          <p:nvPr/>
        </p:nvSpPr>
        <p:spPr>
          <a:xfrm>
            <a:off x="6739165" y="2611837"/>
            <a:ext cx="1459955" cy="470070"/>
          </a:xfrm>
          <a:prstGeom prst="roundRect">
            <a:avLst>
              <a:gd name="adj" fmla="val 14400"/>
            </a:avLst>
          </a:prstGeom>
          <a:solidFill>
            <a:srgbClr val="FFC00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4079" tIns="33800" rIns="54079" bIns="33800" anchor="ctr"/>
          <a:lstStyle/>
          <a:p>
            <a:pPr algn="ctr">
              <a:lnSpc>
                <a:spcPct val="100000"/>
              </a:lnSpc>
            </a:pPr>
            <a:r>
              <a:rPr lang="en-US" sz="1800" dirty="0" smtClean="0">
                <a:solidFill>
                  <a:srgbClr val="FFFFFF"/>
                </a:solidFill>
                <a:latin typeface="Arial"/>
                <a:ea typeface="ＭＳ Ｐゴシック"/>
              </a:rPr>
              <a:t>ARP VRF #2</a:t>
            </a:r>
            <a:endParaRPr sz="1800" dirty="0"/>
          </a:p>
        </p:txBody>
      </p:sp>
      <p:cxnSp>
        <p:nvCxnSpPr>
          <p:cNvPr id="91" name="Straight Arrow Connector 90"/>
          <p:cNvCxnSpPr>
            <a:stCxn id="90" idx="1"/>
            <a:endCxn id="70" idx="3"/>
          </p:cNvCxnSpPr>
          <p:nvPr/>
        </p:nvCxnSpPr>
        <p:spPr bwMode="auto">
          <a:xfrm flipH="1">
            <a:off x="5878298" y="2846872"/>
            <a:ext cx="860867" cy="29134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92" name="CustomShape 30"/>
          <p:cNvSpPr/>
          <p:nvPr/>
        </p:nvSpPr>
        <p:spPr>
          <a:xfrm>
            <a:off x="6739162" y="3194535"/>
            <a:ext cx="1459955" cy="470070"/>
          </a:xfrm>
          <a:prstGeom prst="roundRect">
            <a:avLst>
              <a:gd name="adj" fmla="val 14400"/>
            </a:avLst>
          </a:prstGeom>
          <a:solidFill>
            <a:srgbClr val="FFC00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4079" tIns="33800" rIns="54079" bIns="33800" anchor="ctr"/>
          <a:lstStyle/>
          <a:p>
            <a:pPr algn="ctr">
              <a:lnSpc>
                <a:spcPct val="100000"/>
              </a:lnSpc>
            </a:pPr>
            <a:r>
              <a:rPr lang="en-US" sz="1800" dirty="0" smtClean="0">
                <a:solidFill>
                  <a:srgbClr val="FFFFFF"/>
                </a:solidFill>
                <a:latin typeface="Arial"/>
                <a:ea typeface="ＭＳ Ｐゴシック"/>
              </a:rPr>
              <a:t>RIB VRF #2</a:t>
            </a:r>
            <a:endParaRPr sz="1800" dirty="0"/>
          </a:p>
        </p:txBody>
      </p:sp>
      <p:cxnSp>
        <p:nvCxnSpPr>
          <p:cNvPr id="93" name="Straight Arrow Connector 92"/>
          <p:cNvCxnSpPr>
            <a:stCxn id="92" idx="1"/>
            <a:endCxn id="70" idx="3"/>
          </p:cNvCxnSpPr>
          <p:nvPr/>
        </p:nvCxnSpPr>
        <p:spPr bwMode="auto">
          <a:xfrm flipH="1" flipV="1">
            <a:off x="5878298" y="3138221"/>
            <a:ext cx="860864" cy="29134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98" name="TextBox 97"/>
          <p:cNvSpPr txBox="1"/>
          <p:nvPr/>
        </p:nvSpPr>
        <p:spPr>
          <a:xfrm>
            <a:off x="4967439" y="3790896"/>
            <a:ext cx="492443" cy="400110"/>
          </a:xfrm>
          <a:prstGeom prst="rect">
            <a:avLst/>
          </a:prstGeom>
          <a:noFill/>
        </p:spPr>
        <p:txBody>
          <a:bodyPr vert="vert" wrap="square" rtlCol="0" anchor="t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en-GB" dirty="0"/>
          </a:p>
        </p:txBody>
      </p:sp>
      <p:sp>
        <p:nvSpPr>
          <p:cNvPr id="99" name="TextBox 98"/>
          <p:cNvSpPr txBox="1"/>
          <p:nvPr/>
        </p:nvSpPr>
        <p:spPr>
          <a:xfrm>
            <a:off x="7222920" y="3810752"/>
            <a:ext cx="492443" cy="400110"/>
          </a:xfrm>
          <a:prstGeom prst="rect">
            <a:avLst/>
          </a:prstGeom>
          <a:noFill/>
        </p:spPr>
        <p:txBody>
          <a:bodyPr vert="vert" wrap="square" rtlCol="0" anchor="t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en-GB" dirty="0"/>
          </a:p>
        </p:txBody>
      </p:sp>
      <p:cxnSp>
        <p:nvCxnSpPr>
          <p:cNvPr id="74" name="Straight Connector 73"/>
          <p:cNvCxnSpPr>
            <a:stCxn id="188" idx="3"/>
            <a:endCxn id="76" idx="1"/>
          </p:cNvCxnSpPr>
          <p:nvPr/>
        </p:nvCxnSpPr>
        <p:spPr bwMode="auto">
          <a:xfrm flipV="1">
            <a:off x="2338252" y="2382037"/>
            <a:ext cx="471459" cy="8289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78" name="Straight Connector 77"/>
          <p:cNvCxnSpPr>
            <a:stCxn id="188" idx="3"/>
            <a:endCxn id="77" idx="1"/>
          </p:cNvCxnSpPr>
          <p:nvPr/>
        </p:nvCxnSpPr>
        <p:spPr bwMode="auto">
          <a:xfrm flipV="1">
            <a:off x="2338252" y="3138221"/>
            <a:ext cx="471459" cy="7279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87" name="Elbow Connector 86"/>
          <p:cNvCxnSpPr>
            <a:stCxn id="76" idx="3"/>
            <a:endCxn id="71" idx="2"/>
          </p:cNvCxnSpPr>
          <p:nvPr/>
        </p:nvCxnSpPr>
        <p:spPr bwMode="auto">
          <a:xfrm flipV="1">
            <a:off x="3476933" y="2223210"/>
            <a:ext cx="1507925" cy="158827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Elbow Connector 88"/>
          <p:cNvCxnSpPr>
            <a:stCxn id="71" idx="1"/>
            <a:endCxn id="76" idx="0"/>
          </p:cNvCxnSpPr>
          <p:nvPr/>
        </p:nvCxnSpPr>
        <p:spPr bwMode="auto">
          <a:xfrm rot="10800000" flipV="1">
            <a:off x="3143322" y="1696826"/>
            <a:ext cx="948096" cy="37947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Elbow Connector 94"/>
          <p:cNvCxnSpPr>
            <a:stCxn id="77" idx="2"/>
            <a:endCxn id="70" idx="2"/>
          </p:cNvCxnSpPr>
          <p:nvPr/>
        </p:nvCxnSpPr>
        <p:spPr bwMode="auto">
          <a:xfrm rot="16200000" flipH="1">
            <a:off x="3953768" y="2633514"/>
            <a:ext cx="220644" cy="1841537"/>
          </a:xfrm>
          <a:prstGeom prst="bentConnector3">
            <a:avLst>
              <a:gd name="adj1" fmla="val 203606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stCxn id="70" idx="1"/>
            <a:endCxn id="77" idx="3"/>
          </p:cNvCxnSpPr>
          <p:nvPr/>
        </p:nvCxnSpPr>
        <p:spPr bwMode="auto">
          <a:xfrm flipH="1">
            <a:off x="3476933" y="3138221"/>
            <a:ext cx="61448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1" name="Rectangular Callout 100"/>
          <p:cNvSpPr/>
          <p:nvPr/>
        </p:nvSpPr>
        <p:spPr bwMode="auto">
          <a:xfrm>
            <a:off x="3293273" y="4065254"/>
            <a:ext cx="2254087" cy="968299"/>
          </a:xfrm>
          <a:prstGeom prst="wedgeRectCallout">
            <a:avLst>
              <a:gd name="adj1" fmla="val -50838"/>
              <a:gd name="adj2" fmla="val -120049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virtual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ports and logically separated VRFs are only needed in case of </a:t>
            </a:r>
            <a:r>
              <a:rPr kumimoji="0" lang="en-US" sz="11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OpenFlow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where number of tables are limited – in other cases L2 part could select the proper VRF L3 </a:t>
            </a:r>
            <a:r>
              <a:rPr kumimoji="0" lang="en-US" sz="11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fwd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tables directly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8391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5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l3 </a:t>
            </a:r>
            <a:r>
              <a:rPr lang="en-US" dirty="0" err="1" smtClean="0"/>
              <a:t>fwd</a:t>
            </a:r>
            <a:r>
              <a:rPr lang="en-US" dirty="0" smtClean="0"/>
              <a:t> with </a:t>
            </a:r>
            <a:r>
              <a:rPr lang="en-US" dirty="0" err="1" smtClean="0"/>
              <a:t>vrf</a:t>
            </a:r>
            <a:r>
              <a:rPr lang="en-US" dirty="0" smtClean="0"/>
              <a:t> support</a:t>
            </a:r>
            <a:endParaRPr lang="en-GB" sz="2700" dirty="0"/>
          </a:p>
        </p:txBody>
      </p:sp>
      <p:sp>
        <p:nvSpPr>
          <p:cNvPr id="158" name="CustomShape 2"/>
          <p:cNvSpPr/>
          <p:nvPr/>
        </p:nvSpPr>
        <p:spPr>
          <a:xfrm>
            <a:off x="4007805" y="3226727"/>
            <a:ext cx="1127880" cy="597013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Ethertype</a:t>
            </a:r>
            <a:r>
              <a:rPr lang="en-US" sz="12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 </a:t>
            </a:r>
            <a:br>
              <a:rPr lang="en-US" sz="12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</a:b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key</a:t>
            </a: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: </a:t>
            </a:r>
            <a:r>
              <a:rPr lang="en-US" sz="1000" kern="0" dirty="0" err="1">
                <a:solidFill>
                  <a:srgbClr val="FFFFFF"/>
                </a:solidFill>
                <a:latin typeface="Calibri"/>
                <a:ea typeface="ＭＳ Ｐゴシック"/>
              </a:rPr>
              <a:t>Ethertype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entries: 2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sp>
        <p:nvSpPr>
          <p:cNvPr id="159" name="CustomShape 3"/>
          <p:cNvSpPr/>
          <p:nvPr/>
        </p:nvSpPr>
        <p:spPr>
          <a:xfrm>
            <a:off x="4970036" y="3823741"/>
            <a:ext cx="1527118" cy="2054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pPr>
              <a:lnSpc>
                <a:spcPct val="100000"/>
              </a:lnSpc>
            </a:pPr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/>
              </a:rPr>
              <a:t>type = 0x0800 (IP)</a:t>
            </a:r>
            <a:endParaRPr dirty="0"/>
          </a:p>
        </p:txBody>
      </p:sp>
      <p:sp>
        <p:nvSpPr>
          <p:cNvPr id="160" name="CustomShape 4"/>
          <p:cNvSpPr/>
          <p:nvPr/>
        </p:nvSpPr>
        <p:spPr>
          <a:xfrm>
            <a:off x="6749086" y="2111940"/>
            <a:ext cx="2212034" cy="86346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>
                <a:solidFill>
                  <a:srgbClr val="FFFFFF"/>
                </a:solidFill>
                <a:latin typeface="Calibri"/>
                <a:ea typeface="ＭＳ Ｐゴシック"/>
              </a:rPr>
              <a:t>L3 (FIB</a:t>
            </a:r>
            <a:r>
              <a:rPr lang="en-US" sz="12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) #</a:t>
            </a:r>
            <a:r>
              <a:rPr lang="en-US" sz="1200" kern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i</a:t>
            </a:r>
            <a:endParaRPr sz="12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key: </a:t>
            </a:r>
            <a:r>
              <a:rPr lang="en-US" sz="1000" kern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IP.dst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type: LPM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entries: </a:t>
            </a: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10k</a:t>
            </a:r>
            <a:b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</a:b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action: save </a:t>
            </a:r>
            <a:r>
              <a:rPr lang="en-US" sz="1000" kern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nexthop</a:t>
            </a: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 (e.g. to metadata)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sp>
        <p:nvSpPr>
          <p:cNvPr id="161" name="CustomShape 5"/>
          <p:cNvSpPr/>
          <p:nvPr/>
        </p:nvSpPr>
        <p:spPr>
          <a:xfrm>
            <a:off x="6749086" y="993813"/>
            <a:ext cx="1540299" cy="933445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>
                <a:solidFill>
                  <a:srgbClr val="FFFFFF"/>
                </a:solidFill>
                <a:latin typeface="Calibri"/>
                <a:ea typeface="ＭＳ Ｐゴシック"/>
              </a:rPr>
              <a:t>ARP </a:t>
            </a:r>
            <a:r>
              <a:rPr lang="en-US" sz="12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table #</a:t>
            </a:r>
            <a:r>
              <a:rPr lang="en-US" sz="1200" kern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i</a:t>
            </a:r>
            <a:endParaRPr sz="12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key: </a:t>
            </a:r>
            <a:r>
              <a:rPr lang="en-US" sz="1000" kern="0" dirty="0" err="1">
                <a:solidFill>
                  <a:srgbClr val="FFFFFF"/>
                </a:solidFill>
                <a:latin typeface="Calibri"/>
                <a:ea typeface="ＭＳ Ｐゴシック"/>
              </a:rPr>
              <a:t>nexthop</a:t>
            </a: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 (metadata)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type: Hash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entries: </a:t>
            </a:r>
            <a:r>
              <a:rPr lang="en-US" sz="1000" kern="0" dirty="0" err="1">
                <a:solidFill>
                  <a:srgbClr val="FFFFFF"/>
                </a:solidFill>
                <a:latin typeface="Calibri"/>
                <a:ea typeface="ＭＳ Ｐゴシック"/>
              </a:rPr>
              <a:t>nexthops</a:t>
            </a:r>
            <a:endParaRPr lang="en-US"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action: set DMAC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pic>
        <p:nvPicPr>
          <p:cNvPr id="162" name="Picture 4"/>
          <p:cNvPicPr/>
          <p:nvPr/>
        </p:nvPicPr>
        <p:blipFill>
          <a:blip r:embed="rId3"/>
          <a:stretch/>
        </p:blipFill>
        <p:spPr>
          <a:xfrm>
            <a:off x="6749086" y="4504231"/>
            <a:ext cx="1041537" cy="625320"/>
          </a:xfrm>
          <a:prstGeom prst="rect">
            <a:avLst/>
          </a:prstGeom>
          <a:ln>
            <a:noFill/>
          </a:ln>
        </p:spPr>
      </p:pic>
      <p:sp>
        <p:nvSpPr>
          <p:cNvPr id="166" name="CustomShape 9"/>
          <p:cNvSpPr/>
          <p:nvPr/>
        </p:nvSpPr>
        <p:spPr>
          <a:xfrm>
            <a:off x="3483428" y="2758280"/>
            <a:ext cx="1088317" cy="21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pPr algn="r">
              <a:lnSpc>
                <a:spcPct val="100000"/>
              </a:lnSpc>
            </a:pPr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/>
              </a:rPr>
              <a:t>type = 0x0806 (ARP)</a:t>
            </a:r>
            <a:endParaRPr dirty="0"/>
          </a:p>
        </p:txBody>
      </p:sp>
      <p:sp>
        <p:nvSpPr>
          <p:cNvPr id="168" name="CustomShape 11"/>
          <p:cNvSpPr/>
          <p:nvPr/>
        </p:nvSpPr>
        <p:spPr>
          <a:xfrm>
            <a:off x="2587506" y="3321385"/>
            <a:ext cx="1527118" cy="2038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/>
              </a:rPr>
              <a:t>own MAC </a:t>
            </a:r>
            <a: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  <a:t>+ broadcast</a:t>
            </a:r>
            <a:endParaRPr dirty="0"/>
          </a:p>
        </p:txBody>
      </p:sp>
      <p:sp>
        <p:nvSpPr>
          <p:cNvPr id="169" name="CustomShape 12"/>
          <p:cNvSpPr/>
          <p:nvPr/>
        </p:nvSpPr>
        <p:spPr>
          <a:xfrm>
            <a:off x="3783691" y="4050000"/>
            <a:ext cx="1949904" cy="2054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pPr>
              <a:lnSpc>
                <a:spcPct val="100000"/>
              </a:lnSpc>
            </a:pPr>
            <a: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  <a:t>normal L2 </a:t>
            </a:r>
            <a:r>
              <a:rPr lang="en-US" sz="900" dirty="0" err="1" smtClean="0">
                <a:solidFill>
                  <a:srgbClr val="000000"/>
                </a:solidFill>
                <a:latin typeface="Calibri"/>
                <a:ea typeface="ＭＳ Ｐゴシック"/>
              </a:rPr>
              <a:t>fwd</a:t>
            </a:r>
            <a:endParaRPr dirty="0"/>
          </a:p>
        </p:txBody>
      </p:sp>
      <p:sp>
        <p:nvSpPr>
          <p:cNvPr id="171" name="CustomShape 14"/>
          <p:cNvSpPr/>
          <p:nvPr/>
        </p:nvSpPr>
        <p:spPr>
          <a:xfrm>
            <a:off x="3044627" y="4777245"/>
            <a:ext cx="1527118" cy="1217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pPr>
              <a:lnSpc>
                <a:spcPct val="100000"/>
              </a:lnSpc>
            </a:pPr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/>
              </a:rPr>
              <a:t>no match</a:t>
            </a:r>
            <a:endParaRPr dirty="0"/>
          </a:p>
        </p:txBody>
      </p:sp>
      <p:sp>
        <p:nvSpPr>
          <p:cNvPr id="173" name="CustomShape 16"/>
          <p:cNvSpPr/>
          <p:nvPr/>
        </p:nvSpPr>
        <p:spPr>
          <a:xfrm>
            <a:off x="5065190" y="1073085"/>
            <a:ext cx="1735534" cy="34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/>
              </a:rPr>
              <a:t>ARP to router </a:t>
            </a:r>
            <a: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  <a:t>IP</a:t>
            </a:r>
            <a:b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</a:br>
            <a: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  <a:t>answer</a:t>
            </a:r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/>
              </a:rPr>
              <a:t>: Own MAC</a:t>
            </a:r>
            <a:endParaRPr dirty="0"/>
          </a:p>
        </p:txBody>
      </p:sp>
      <p:sp>
        <p:nvSpPr>
          <p:cNvPr id="187" name="CustomShape 30"/>
          <p:cNvSpPr/>
          <p:nvPr/>
        </p:nvSpPr>
        <p:spPr>
          <a:xfrm>
            <a:off x="522514" y="2090520"/>
            <a:ext cx="1242374" cy="470070"/>
          </a:xfrm>
          <a:prstGeom prst="roundRect">
            <a:avLst>
              <a:gd name="adj" fmla="val 14400"/>
            </a:avLst>
          </a:prstGeom>
          <a:solidFill>
            <a:srgbClr val="FFC00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4079" tIns="33800" rIns="54079" bIns="33800" anchor="ctr"/>
          <a:lstStyle/>
          <a:p>
            <a:pPr algn="ctr">
              <a:lnSpc>
                <a:spcPct val="100000"/>
              </a:lnSpc>
            </a:pPr>
            <a:r>
              <a:rPr lang="en-US" sz="1800" dirty="0" smtClean="0">
                <a:solidFill>
                  <a:srgbClr val="FFFFFF"/>
                </a:solidFill>
                <a:latin typeface="Arial"/>
                <a:ea typeface="ＭＳ Ｐゴシック"/>
              </a:rPr>
              <a:t>MAC learn</a:t>
            </a:r>
            <a:endParaRPr sz="1800" dirty="0"/>
          </a:p>
        </p:txBody>
      </p:sp>
      <p:sp>
        <p:nvSpPr>
          <p:cNvPr id="188" name="CustomShape 31"/>
          <p:cNvSpPr/>
          <p:nvPr/>
        </p:nvSpPr>
        <p:spPr>
          <a:xfrm>
            <a:off x="522514" y="3823740"/>
            <a:ext cx="1210493" cy="86346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>
                <a:solidFill>
                  <a:srgbClr val="FFFFFF"/>
                </a:solidFill>
                <a:latin typeface="Calibri"/>
                <a:ea typeface="ＭＳ Ｐゴシック"/>
              </a:rPr>
              <a:t>MAC learn</a:t>
            </a:r>
            <a:endParaRPr sz="12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key: SMAC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type: Hash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entries: </a:t>
            </a:r>
            <a:r>
              <a:rPr lang="en-US" sz="1000" kern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nexthops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sp>
        <p:nvSpPr>
          <p:cNvPr id="190" name="CustomShape 33"/>
          <p:cNvSpPr/>
          <p:nvPr/>
        </p:nvSpPr>
        <p:spPr>
          <a:xfrm>
            <a:off x="364201" y="3202373"/>
            <a:ext cx="1527118" cy="2054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pPr>
              <a:lnSpc>
                <a:spcPct val="100000"/>
              </a:lnSpc>
            </a:pPr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/>
              </a:rPr>
              <a:t>no match</a:t>
            </a:r>
            <a:endParaRPr dirty="0"/>
          </a:p>
        </p:txBody>
      </p:sp>
      <p:sp>
        <p:nvSpPr>
          <p:cNvPr id="191" name="CustomShape 34"/>
          <p:cNvSpPr/>
          <p:nvPr/>
        </p:nvSpPr>
        <p:spPr>
          <a:xfrm>
            <a:off x="2415999" y="3823740"/>
            <a:ext cx="1367692" cy="86346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>
                <a:solidFill>
                  <a:srgbClr val="FFFFFF"/>
                </a:solidFill>
                <a:latin typeface="Calibri"/>
                <a:ea typeface="ＭＳ Ｐゴシック"/>
              </a:rPr>
              <a:t>MAC </a:t>
            </a:r>
            <a:r>
              <a:rPr lang="en-US" sz="1200" kern="0" dirty="0" err="1">
                <a:solidFill>
                  <a:srgbClr val="FFFFFF"/>
                </a:solidFill>
                <a:latin typeface="Calibri"/>
                <a:ea typeface="ＭＳ Ｐゴシック"/>
              </a:rPr>
              <a:t>fwd</a:t>
            </a:r>
            <a:endParaRPr sz="12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key: DMAC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type: Hash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entries: </a:t>
            </a:r>
            <a:r>
              <a:rPr lang="en-US" sz="1000" kern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nhops</a:t>
            </a: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 + ports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cxnSp>
        <p:nvCxnSpPr>
          <p:cNvPr id="16" name="Elbow Connector 15"/>
          <p:cNvCxnSpPr>
            <a:stCxn id="191" idx="2"/>
            <a:endCxn id="162" idx="1"/>
          </p:cNvCxnSpPr>
          <p:nvPr/>
        </p:nvCxnSpPr>
        <p:spPr bwMode="auto">
          <a:xfrm rot="16200000" flipH="1">
            <a:off x="4859620" y="2927424"/>
            <a:ext cx="129691" cy="3649241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Elbow Connector 25"/>
          <p:cNvCxnSpPr>
            <a:stCxn id="191" idx="0"/>
            <a:endCxn id="158" idx="1"/>
          </p:cNvCxnSpPr>
          <p:nvPr/>
        </p:nvCxnSpPr>
        <p:spPr bwMode="auto">
          <a:xfrm rot="5400000" flipH="1" flipV="1">
            <a:off x="3404572" y="3220507"/>
            <a:ext cx="298506" cy="90796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CustomShape 3"/>
          <p:cNvSpPr/>
          <p:nvPr/>
        </p:nvSpPr>
        <p:spPr>
          <a:xfrm>
            <a:off x="7955775" y="3949729"/>
            <a:ext cx="667222" cy="611481"/>
          </a:xfrm>
          <a:prstGeom prst="roundRect">
            <a:avLst>
              <a:gd name="adj" fmla="val 14400"/>
            </a:avLst>
          </a:prstGeom>
          <a:solidFill>
            <a:srgbClr val="C0504D"/>
          </a:solidFill>
          <a:ln w="12600">
            <a:noFill/>
          </a:ln>
          <a:effectLst/>
        </p:spPr>
        <p:txBody>
          <a:bodyPr wrap="none" lIns="72000" tIns="45000" rIns="72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phys</a:t>
            </a:r>
            <a:r>
              <a:rPr lang="en-US" sz="1200" kern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ical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/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port</a:t>
            </a:r>
            <a:endParaRPr kumimoji="0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cxnSp>
        <p:nvCxnSpPr>
          <p:cNvPr id="36" name="Straight Arrow Connector 35"/>
          <p:cNvCxnSpPr>
            <a:stCxn id="191" idx="3"/>
            <a:endCxn id="53" idx="1"/>
          </p:cNvCxnSpPr>
          <p:nvPr/>
        </p:nvCxnSpPr>
        <p:spPr bwMode="auto">
          <a:xfrm>
            <a:off x="3783691" y="4255470"/>
            <a:ext cx="417208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Elbow Connector 48"/>
          <p:cNvCxnSpPr>
            <a:stCxn id="160" idx="0"/>
            <a:endCxn id="161" idx="3"/>
          </p:cNvCxnSpPr>
          <p:nvPr/>
        </p:nvCxnSpPr>
        <p:spPr bwMode="auto">
          <a:xfrm rot="5400000" flipH="1" flipV="1">
            <a:off x="7746542" y="1569097"/>
            <a:ext cx="651404" cy="434282"/>
          </a:xfrm>
          <a:prstGeom prst="bentConnector4">
            <a:avLst>
              <a:gd name="adj1" fmla="val 14176"/>
              <a:gd name="adj2" fmla="val 152639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Elbow Connector 13"/>
          <p:cNvCxnSpPr>
            <a:stCxn id="188" idx="0"/>
            <a:endCxn id="187" idx="1"/>
          </p:cNvCxnSpPr>
          <p:nvPr/>
        </p:nvCxnSpPr>
        <p:spPr bwMode="auto">
          <a:xfrm rot="16200000" flipV="1">
            <a:off x="76046" y="2772024"/>
            <a:ext cx="1498185" cy="605247"/>
          </a:xfrm>
          <a:prstGeom prst="bentConnector4">
            <a:avLst>
              <a:gd name="adj1" fmla="val 42156"/>
              <a:gd name="adj2" fmla="val 137770"/>
            </a:avLst>
          </a:prstGeom>
          <a:solidFill>
            <a:schemeClr val="accent1"/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1402080" y="2561088"/>
            <a:ext cx="0" cy="12626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1637211" y="2543670"/>
            <a:ext cx="1027612" cy="128007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CustomShape 30"/>
          <p:cNvSpPr/>
          <p:nvPr/>
        </p:nvSpPr>
        <p:spPr>
          <a:xfrm>
            <a:off x="4444003" y="1444237"/>
            <a:ext cx="1242374" cy="470070"/>
          </a:xfrm>
          <a:prstGeom prst="roundRect">
            <a:avLst>
              <a:gd name="adj" fmla="val 14400"/>
            </a:avLst>
          </a:prstGeom>
          <a:solidFill>
            <a:srgbClr val="FFC00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4079" tIns="33800" rIns="54079" bIns="33800" anchor="ctr"/>
          <a:lstStyle/>
          <a:p>
            <a:pPr algn="ctr">
              <a:lnSpc>
                <a:spcPct val="100000"/>
              </a:lnSpc>
            </a:pPr>
            <a:r>
              <a:rPr lang="en-US" sz="1800" dirty="0" smtClean="0">
                <a:solidFill>
                  <a:srgbClr val="FFFFFF"/>
                </a:solidFill>
                <a:latin typeface="Arial"/>
                <a:ea typeface="ＭＳ Ｐゴシック"/>
              </a:rPr>
              <a:t>ARP</a:t>
            </a:r>
            <a:endParaRPr sz="1800" dirty="0"/>
          </a:p>
        </p:txBody>
      </p:sp>
      <p:cxnSp>
        <p:nvCxnSpPr>
          <p:cNvPr id="29" name="Elbow Connector 28"/>
          <p:cNvCxnSpPr>
            <a:stCxn id="158" idx="0"/>
            <a:endCxn id="45" idx="2"/>
          </p:cNvCxnSpPr>
          <p:nvPr/>
        </p:nvCxnSpPr>
        <p:spPr bwMode="auto">
          <a:xfrm rot="5400000" flipH="1" flipV="1">
            <a:off x="4162257" y="2323795"/>
            <a:ext cx="1312420" cy="49344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45" idx="3"/>
          </p:cNvCxnSpPr>
          <p:nvPr/>
        </p:nvCxnSpPr>
        <p:spPr bwMode="auto">
          <a:xfrm flipV="1">
            <a:off x="5686377" y="1444237"/>
            <a:ext cx="1062711" cy="2350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CustomShape 30"/>
          <p:cNvSpPr/>
          <p:nvPr/>
        </p:nvSpPr>
        <p:spPr>
          <a:xfrm>
            <a:off x="7233916" y="3290198"/>
            <a:ext cx="1242374" cy="470070"/>
          </a:xfrm>
          <a:prstGeom prst="roundRect">
            <a:avLst>
              <a:gd name="adj" fmla="val 14400"/>
            </a:avLst>
          </a:prstGeom>
          <a:solidFill>
            <a:srgbClr val="FFC00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4079" tIns="33800" rIns="54079" bIns="33800" anchor="ctr"/>
          <a:lstStyle/>
          <a:p>
            <a:pPr algn="ctr">
              <a:lnSpc>
                <a:spcPct val="100000"/>
              </a:lnSpc>
            </a:pPr>
            <a:r>
              <a:rPr lang="en-US" sz="1800" dirty="0" smtClean="0">
                <a:solidFill>
                  <a:srgbClr val="FFFFFF"/>
                </a:solidFill>
                <a:latin typeface="Arial"/>
                <a:ea typeface="ＭＳ Ｐゴシック"/>
              </a:rPr>
              <a:t>RIB</a:t>
            </a:r>
            <a:endParaRPr sz="1800" dirty="0"/>
          </a:p>
        </p:txBody>
      </p:sp>
      <p:sp>
        <p:nvSpPr>
          <p:cNvPr id="57" name="CustomShape 2"/>
          <p:cNvSpPr/>
          <p:nvPr/>
        </p:nvSpPr>
        <p:spPr>
          <a:xfrm>
            <a:off x="5414240" y="3226728"/>
            <a:ext cx="1127880" cy="597013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VRF select</a:t>
            </a:r>
            <a:endParaRPr sz="12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key: </a:t>
            </a: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VLAN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entries: </a:t>
            </a: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50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cxnSp>
        <p:nvCxnSpPr>
          <p:cNvPr id="35" name="Elbow Connector 34"/>
          <p:cNvCxnSpPr>
            <a:stCxn id="158" idx="3"/>
            <a:endCxn id="57" idx="1"/>
          </p:cNvCxnSpPr>
          <p:nvPr/>
        </p:nvCxnSpPr>
        <p:spPr bwMode="auto">
          <a:xfrm>
            <a:off x="5135685" y="3525234"/>
            <a:ext cx="278555" cy="1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CustomShape 3"/>
          <p:cNvSpPr/>
          <p:nvPr/>
        </p:nvSpPr>
        <p:spPr>
          <a:xfrm>
            <a:off x="5644569" y="2237929"/>
            <a:ext cx="667222" cy="611481"/>
          </a:xfrm>
          <a:prstGeom prst="roundRect">
            <a:avLst>
              <a:gd name="adj" fmla="val 14400"/>
            </a:avLst>
          </a:prstGeom>
          <a:solidFill>
            <a:srgbClr val="FFCCCC"/>
          </a:solidFill>
          <a:ln w="12600">
            <a:noFill/>
          </a:ln>
          <a:effectLst/>
        </p:spPr>
        <p:txBody>
          <a:bodyPr wrap="none" lIns="72000" tIns="45000" rIns="72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virtual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port #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i</a:t>
            </a:r>
            <a:endParaRPr kumimoji="0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cxnSp>
        <p:nvCxnSpPr>
          <p:cNvPr id="39" name="Straight Arrow Connector 38"/>
          <p:cNvCxnSpPr>
            <a:stCxn id="57" idx="0"/>
            <a:endCxn id="61" idx="2"/>
          </p:cNvCxnSpPr>
          <p:nvPr/>
        </p:nvCxnSpPr>
        <p:spPr bwMode="auto">
          <a:xfrm flipV="1">
            <a:off x="5978180" y="2849410"/>
            <a:ext cx="0" cy="3773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61" idx="3"/>
            <a:endCxn id="160" idx="1"/>
          </p:cNvCxnSpPr>
          <p:nvPr/>
        </p:nvCxnSpPr>
        <p:spPr bwMode="auto">
          <a:xfrm>
            <a:off x="6311791" y="2543670"/>
            <a:ext cx="43729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>
            <a:stCxn id="54" idx="0"/>
            <a:endCxn id="160" idx="2"/>
          </p:cNvCxnSpPr>
          <p:nvPr/>
        </p:nvCxnSpPr>
        <p:spPr bwMode="auto">
          <a:xfrm flipV="1">
            <a:off x="7855103" y="2975400"/>
            <a:ext cx="0" cy="3147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Freeform 57"/>
          <p:cNvSpPr/>
          <p:nvPr/>
        </p:nvSpPr>
        <p:spPr bwMode="auto">
          <a:xfrm>
            <a:off x="3718560" y="1349829"/>
            <a:ext cx="5320937" cy="2647405"/>
          </a:xfrm>
          <a:custGeom>
            <a:avLst/>
            <a:gdLst>
              <a:gd name="connsiteX0" fmla="*/ 0 w 5050971"/>
              <a:gd name="connsiteY0" fmla="*/ 0 h 2516777"/>
              <a:gd name="connsiteX1" fmla="*/ 60960 w 5050971"/>
              <a:gd name="connsiteY1" fmla="*/ 104503 h 2516777"/>
              <a:gd name="connsiteX2" fmla="*/ 87085 w 5050971"/>
              <a:gd name="connsiteY2" fmla="*/ 148046 h 2516777"/>
              <a:gd name="connsiteX3" fmla="*/ 130628 w 5050971"/>
              <a:gd name="connsiteY3" fmla="*/ 209006 h 2516777"/>
              <a:gd name="connsiteX4" fmla="*/ 139337 w 5050971"/>
              <a:gd name="connsiteY4" fmla="*/ 235132 h 2516777"/>
              <a:gd name="connsiteX5" fmla="*/ 191588 w 5050971"/>
              <a:gd name="connsiteY5" fmla="*/ 304800 h 2516777"/>
              <a:gd name="connsiteX6" fmla="*/ 226423 w 5050971"/>
              <a:gd name="connsiteY6" fmla="*/ 348343 h 2516777"/>
              <a:gd name="connsiteX7" fmla="*/ 235131 w 5050971"/>
              <a:gd name="connsiteY7" fmla="*/ 374469 h 2516777"/>
              <a:gd name="connsiteX8" fmla="*/ 296091 w 5050971"/>
              <a:gd name="connsiteY8" fmla="*/ 426720 h 2516777"/>
              <a:gd name="connsiteX9" fmla="*/ 322217 w 5050971"/>
              <a:gd name="connsiteY9" fmla="*/ 435429 h 2516777"/>
              <a:gd name="connsiteX10" fmla="*/ 348343 w 5050971"/>
              <a:gd name="connsiteY10" fmla="*/ 461554 h 2516777"/>
              <a:gd name="connsiteX11" fmla="*/ 426720 w 5050971"/>
              <a:gd name="connsiteY11" fmla="*/ 513806 h 2516777"/>
              <a:gd name="connsiteX12" fmla="*/ 496388 w 5050971"/>
              <a:gd name="connsiteY12" fmla="*/ 557349 h 2516777"/>
              <a:gd name="connsiteX13" fmla="*/ 513805 w 5050971"/>
              <a:gd name="connsiteY13" fmla="*/ 583474 h 2516777"/>
              <a:gd name="connsiteX14" fmla="*/ 548640 w 5050971"/>
              <a:gd name="connsiteY14" fmla="*/ 592183 h 2516777"/>
              <a:gd name="connsiteX15" fmla="*/ 583474 w 5050971"/>
              <a:gd name="connsiteY15" fmla="*/ 609600 h 2516777"/>
              <a:gd name="connsiteX16" fmla="*/ 670560 w 5050971"/>
              <a:gd name="connsiteY16" fmla="*/ 653143 h 2516777"/>
              <a:gd name="connsiteX17" fmla="*/ 722811 w 5050971"/>
              <a:gd name="connsiteY17" fmla="*/ 687977 h 2516777"/>
              <a:gd name="connsiteX18" fmla="*/ 757645 w 5050971"/>
              <a:gd name="connsiteY18" fmla="*/ 714103 h 2516777"/>
              <a:gd name="connsiteX19" fmla="*/ 783771 w 5050971"/>
              <a:gd name="connsiteY19" fmla="*/ 722812 h 2516777"/>
              <a:gd name="connsiteX20" fmla="*/ 818605 w 5050971"/>
              <a:gd name="connsiteY20" fmla="*/ 740229 h 2516777"/>
              <a:gd name="connsiteX21" fmla="*/ 888274 w 5050971"/>
              <a:gd name="connsiteY21" fmla="*/ 766354 h 2516777"/>
              <a:gd name="connsiteX22" fmla="*/ 923108 w 5050971"/>
              <a:gd name="connsiteY22" fmla="*/ 775063 h 2516777"/>
              <a:gd name="connsiteX23" fmla="*/ 1036320 w 5050971"/>
              <a:gd name="connsiteY23" fmla="*/ 783772 h 2516777"/>
              <a:gd name="connsiteX24" fmla="*/ 1079863 w 5050971"/>
              <a:gd name="connsiteY24" fmla="*/ 801189 h 2516777"/>
              <a:gd name="connsiteX25" fmla="*/ 1123405 w 5050971"/>
              <a:gd name="connsiteY25" fmla="*/ 809897 h 2516777"/>
              <a:gd name="connsiteX26" fmla="*/ 1158240 w 5050971"/>
              <a:gd name="connsiteY26" fmla="*/ 818606 h 2516777"/>
              <a:gd name="connsiteX27" fmla="*/ 1201783 w 5050971"/>
              <a:gd name="connsiteY27" fmla="*/ 827314 h 2516777"/>
              <a:gd name="connsiteX28" fmla="*/ 1254034 w 5050971"/>
              <a:gd name="connsiteY28" fmla="*/ 844732 h 2516777"/>
              <a:gd name="connsiteX29" fmla="*/ 1306285 w 5050971"/>
              <a:gd name="connsiteY29" fmla="*/ 862149 h 2516777"/>
              <a:gd name="connsiteX30" fmla="*/ 1332411 w 5050971"/>
              <a:gd name="connsiteY30" fmla="*/ 870857 h 2516777"/>
              <a:gd name="connsiteX31" fmla="*/ 1393371 w 5050971"/>
              <a:gd name="connsiteY31" fmla="*/ 888274 h 2516777"/>
              <a:gd name="connsiteX32" fmla="*/ 1480457 w 5050971"/>
              <a:gd name="connsiteY32" fmla="*/ 896983 h 2516777"/>
              <a:gd name="connsiteX33" fmla="*/ 1698171 w 5050971"/>
              <a:gd name="connsiteY33" fmla="*/ 923109 h 2516777"/>
              <a:gd name="connsiteX34" fmla="*/ 1741714 w 5050971"/>
              <a:gd name="connsiteY34" fmla="*/ 931817 h 2516777"/>
              <a:gd name="connsiteX35" fmla="*/ 1776548 w 5050971"/>
              <a:gd name="connsiteY35" fmla="*/ 940526 h 2516777"/>
              <a:gd name="connsiteX36" fmla="*/ 1898468 w 5050971"/>
              <a:gd name="connsiteY36" fmla="*/ 957943 h 2516777"/>
              <a:gd name="connsiteX37" fmla="*/ 2072640 w 5050971"/>
              <a:gd name="connsiteY37" fmla="*/ 992777 h 2516777"/>
              <a:gd name="connsiteX38" fmla="*/ 2098765 w 5050971"/>
              <a:gd name="connsiteY38" fmla="*/ 1001486 h 2516777"/>
              <a:gd name="connsiteX39" fmla="*/ 2168434 w 5050971"/>
              <a:gd name="connsiteY39" fmla="*/ 1027612 h 2516777"/>
              <a:gd name="connsiteX40" fmla="*/ 2238103 w 5050971"/>
              <a:gd name="connsiteY40" fmla="*/ 1045029 h 2516777"/>
              <a:gd name="connsiteX41" fmla="*/ 2290354 w 5050971"/>
              <a:gd name="connsiteY41" fmla="*/ 1088572 h 2516777"/>
              <a:gd name="connsiteX42" fmla="*/ 2325188 w 5050971"/>
              <a:gd name="connsiteY42" fmla="*/ 1105989 h 2516777"/>
              <a:gd name="connsiteX43" fmla="*/ 2377440 w 5050971"/>
              <a:gd name="connsiteY43" fmla="*/ 1132114 h 2516777"/>
              <a:gd name="connsiteX44" fmla="*/ 2438400 w 5050971"/>
              <a:gd name="connsiteY44" fmla="*/ 1175657 h 2516777"/>
              <a:gd name="connsiteX45" fmla="*/ 2508068 w 5050971"/>
              <a:gd name="connsiteY45" fmla="*/ 1245326 h 2516777"/>
              <a:gd name="connsiteX46" fmla="*/ 2534194 w 5050971"/>
              <a:gd name="connsiteY46" fmla="*/ 1271452 h 2516777"/>
              <a:gd name="connsiteX47" fmla="*/ 2560320 w 5050971"/>
              <a:gd name="connsiteY47" fmla="*/ 1297577 h 2516777"/>
              <a:gd name="connsiteX48" fmla="*/ 2569028 w 5050971"/>
              <a:gd name="connsiteY48" fmla="*/ 1323703 h 2516777"/>
              <a:gd name="connsiteX49" fmla="*/ 2603863 w 5050971"/>
              <a:gd name="connsiteY49" fmla="*/ 1367246 h 2516777"/>
              <a:gd name="connsiteX50" fmla="*/ 2647405 w 5050971"/>
              <a:gd name="connsiteY50" fmla="*/ 1445623 h 2516777"/>
              <a:gd name="connsiteX51" fmla="*/ 2699657 w 5050971"/>
              <a:gd name="connsiteY51" fmla="*/ 1515292 h 2516777"/>
              <a:gd name="connsiteX52" fmla="*/ 2708365 w 5050971"/>
              <a:gd name="connsiteY52" fmla="*/ 1541417 h 2516777"/>
              <a:gd name="connsiteX53" fmla="*/ 2734491 w 5050971"/>
              <a:gd name="connsiteY53" fmla="*/ 1593669 h 2516777"/>
              <a:gd name="connsiteX54" fmla="*/ 2743200 w 5050971"/>
              <a:gd name="connsiteY54" fmla="*/ 1637212 h 2516777"/>
              <a:gd name="connsiteX55" fmla="*/ 2751908 w 5050971"/>
              <a:gd name="connsiteY55" fmla="*/ 1672046 h 2516777"/>
              <a:gd name="connsiteX56" fmla="*/ 2760617 w 5050971"/>
              <a:gd name="connsiteY56" fmla="*/ 1715589 h 2516777"/>
              <a:gd name="connsiteX57" fmla="*/ 2778034 w 5050971"/>
              <a:gd name="connsiteY57" fmla="*/ 1741714 h 2516777"/>
              <a:gd name="connsiteX58" fmla="*/ 2786743 w 5050971"/>
              <a:gd name="connsiteY58" fmla="*/ 1846217 h 2516777"/>
              <a:gd name="connsiteX59" fmla="*/ 2795451 w 5050971"/>
              <a:gd name="connsiteY59" fmla="*/ 1872343 h 2516777"/>
              <a:gd name="connsiteX60" fmla="*/ 2821577 w 5050971"/>
              <a:gd name="connsiteY60" fmla="*/ 1942012 h 2516777"/>
              <a:gd name="connsiteX61" fmla="*/ 2865120 w 5050971"/>
              <a:gd name="connsiteY61" fmla="*/ 2029097 h 2516777"/>
              <a:gd name="connsiteX62" fmla="*/ 2873828 w 5050971"/>
              <a:gd name="connsiteY62" fmla="*/ 2063932 h 2516777"/>
              <a:gd name="connsiteX63" fmla="*/ 2882537 w 5050971"/>
              <a:gd name="connsiteY63" fmla="*/ 2107474 h 2516777"/>
              <a:gd name="connsiteX64" fmla="*/ 2908663 w 5050971"/>
              <a:gd name="connsiteY64" fmla="*/ 2133600 h 2516777"/>
              <a:gd name="connsiteX65" fmla="*/ 2926080 w 5050971"/>
              <a:gd name="connsiteY65" fmla="*/ 2185852 h 2516777"/>
              <a:gd name="connsiteX66" fmla="*/ 2987040 w 5050971"/>
              <a:gd name="connsiteY66" fmla="*/ 2264229 h 2516777"/>
              <a:gd name="connsiteX67" fmla="*/ 3013165 w 5050971"/>
              <a:gd name="connsiteY67" fmla="*/ 2290354 h 2516777"/>
              <a:gd name="connsiteX68" fmla="*/ 3030583 w 5050971"/>
              <a:gd name="connsiteY68" fmla="*/ 2325189 h 2516777"/>
              <a:gd name="connsiteX69" fmla="*/ 3091543 w 5050971"/>
              <a:gd name="connsiteY69" fmla="*/ 2368732 h 2516777"/>
              <a:gd name="connsiteX70" fmla="*/ 3143794 w 5050971"/>
              <a:gd name="connsiteY70" fmla="*/ 2403566 h 2516777"/>
              <a:gd name="connsiteX71" fmla="*/ 3196045 w 5050971"/>
              <a:gd name="connsiteY71" fmla="*/ 2420983 h 2516777"/>
              <a:gd name="connsiteX72" fmla="*/ 3222171 w 5050971"/>
              <a:gd name="connsiteY72" fmla="*/ 2438400 h 2516777"/>
              <a:gd name="connsiteX73" fmla="*/ 3248297 w 5050971"/>
              <a:gd name="connsiteY73" fmla="*/ 2447109 h 2516777"/>
              <a:gd name="connsiteX74" fmla="*/ 3317965 w 5050971"/>
              <a:gd name="connsiteY74" fmla="*/ 2464526 h 2516777"/>
              <a:gd name="connsiteX75" fmla="*/ 3344091 w 5050971"/>
              <a:gd name="connsiteY75" fmla="*/ 2473234 h 2516777"/>
              <a:gd name="connsiteX76" fmla="*/ 3509554 w 5050971"/>
              <a:gd name="connsiteY76" fmla="*/ 2490652 h 2516777"/>
              <a:gd name="connsiteX77" fmla="*/ 3544388 w 5050971"/>
              <a:gd name="connsiteY77" fmla="*/ 2499360 h 2516777"/>
              <a:gd name="connsiteX78" fmla="*/ 3570514 w 5050971"/>
              <a:gd name="connsiteY78" fmla="*/ 2508069 h 2516777"/>
              <a:gd name="connsiteX79" fmla="*/ 3640183 w 5050971"/>
              <a:gd name="connsiteY79" fmla="*/ 2516777 h 2516777"/>
              <a:gd name="connsiteX80" fmla="*/ 3910148 w 5050971"/>
              <a:gd name="connsiteY80" fmla="*/ 2508069 h 2516777"/>
              <a:gd name="connsiteX81" fmla="*/ 3962400 w 5050971"/>
              <a:gd name="connsiteY81" fmla="*/ 2490652 h 2516777"/>
              <a:gd name="connsiteX82" fmla="*/ 4032068 w 5050971"/>
              <a:gd name="connsiteY82" fmla="*/ 2473234 h 2516777"/>
              <a:gd name="connsiteX83" fmla="*/ 4162697 w 5050971"/>
              <a:gd name="connsiteY83" fmla="*/ 2447109 h 2516777"/>
              <a:gd name="connsiteX84" fmla="*/ 4345577 w 5050971"/>
              <a:gd name="connsiteY84" fmla="*/ 2429692 h 2516777"/>
              <a:gd name="connsiteX85" fmla="*/ 4441371 w 5050971"/>
              <a:gd name="connsiteY85" fmla="*/ 2412274 h 2516777"/>
              <a:gd name="connsiteX86" fmla="*/ 4519748 w 5050971"/>
              <a:gd name="connsiteY86" fmla="*/ 2394857 h 2516777"/>
              <a:gd name="connsiteX87" fmla="*/ 5050971 w 5050971"/>
              <a:gd name="connsiteY87" fmla="*/ 2394857 h 251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5050971" h="2516777">
                <a:moveTo>
                  <a:pt x="0" y="0"/>
                </a:moveTo>
                <a:lnTo>
                  <a:pt x="60960" y="104503"/>
                </a:lnTo>
                <a:cubicBezTo>
                  <a:pt x="69542" y="119092"/>
                  <a:pt x="76929" y="134505"/>
                  <a:pt x="87085" y="148046"/>
                </a:cubicBezTo>
                <a:cubicBezTo>
                  <a:pt x="93005" y="155940"/>
                  <a:pt x="124259" y="196268"/>
                  <a:pt x="130628" y="209006"/>
                </a:cubicBezTo>
                <a:cubicBezTo>
                  <a:pt x="134733" y="217217"/>
                  <a:pt x="134409" y="227387"/>
                  <a:pt x="139337" y="235132"/>
                </a:cubicBezTo>
                <a:cubicBezTo>
                  <a:pt x="154922" y="259622"/>
                  <a:pt x="175486" y="280647"/>
                  <a:pt x="191588" y="304800"/>
                </a:cubicBezTo>
                <a:cubicBezTo>
                  <a:pt x="213559" y="337758"/>
                  <a:pt x="201604" y="323525"/>
                  <a:pt x="226423" y="348343"/>
                </a:cubicBezTo>
                <a:cubicBezTo>
                  <a:pt x="229326" y="357052"/>
                  <a:pt x="229795" y="366999"/>
                  <a:pt x="235131" y="374469"/>
                </a:cubicBezTo>
                <a:cubicBezTo>
                  <a:pt x="247035" y="391135"/>
                  <a:pt x="275634" y="416492"/>
                  <a:pt x="296091" y="426720"/>
                </a:cubicBezTo>
                <a:cubicBezTo>
                  <a:pt x="304302" y="430825"/>
                  <a:pt x="313508" y="432526"/>
                  <a:pt x="322217" y="435429"/>
                </a:cubicBezTo>
                <a:cubicBezTo>
                  <a:pt x="330926" y="444137"/>
                  <a:pt x="338622" y="453993"/>
                  <a:pt x="348343" y="461554"/>
                </a:cubicBezTo>
                <a:cubicBezTo>
                  <a:pt x="426855" y="522619"/>
                  <a:pt x="374401" y="474566"/>
                  <a:pt x="426720" y="513806"/>
                </a:cubicBezTo>
                <a:cubicBezTo>
                  <a:pt x="471939" y="547721"/>
                  <a:pt x="448572" y="533441"/>
                  <a:pt x="496388" y="557349"/>
                </a:cubicBezTo>
                <a:cubicBezTo>
                  <a:pt x="502194" y="566057"/>
                  <a:pt x="505097" y="577668"/>
                  <a:pt x="513805" y="583474"/>
                </a:cubicBezTo>
                <a:cubicBezTo>
                  <a:pt x="523764" y="590113"/>
                  <a:pt x="537433" y="587980"/>
                  <a:pt x="548640" y="592183"/>
                </a:cubicBezTo>
                <a:cubicBezTo>
                  <a:pt x="560795" y="596741"/>
                  <a:pt x="572342" y="602921"/>
                  <a:pt x="583474" y="609600"/>
                </a:cubicBezTo>
                <a:cubicBezTo>
                  <a:pt x="657534" y="654036"/>
                  <a:pt x="608642" y="637663"/>
                  <a:pt x="670560" y="653143"/>
                </a:cubicBezTo>
                <a:cubicBezTo>
                  <a:pt x="731357" y="713942"/>
                  <a:pt x="663996" y="654369"/>
                  <a:pt x="722811" y="687977"/>
                </a:cubicBezTo>
                <a:cubicBezTo>
                  <a:pt x="735413" y="695178"/>
                  <a:pt x="745043" y="706902"/>
                  <a:pt x="757645" y="714103"/>
                </a:cubicBezTo>
                <a:cubicBezTo>
                  <a:pt x="765615" y="718658"/>
                  <a:pt x="775333" y="719196"/>
                  <a:pt x="783771" y="722812"/>
                </a:cubicBezTo>
                <a:cubicBezTo>
                  <a:pt x="795703" y="727926"/>
                  <a:pt x="806742" y="734957"/>
                  <a:pt x="818605" y="740229"/>
                </a:cubicBezTo>
                <a:cubicBezTo>
                  <a:pt x="835178" y="747595"/>
                  <a:pt x="868160" y="760607"/>
                  <a:pt x="888274" y="766354"/>
                </a:cubicBezTo>
                <a:cubicBezTo>
                  <a:pt x="899782" y="769642"/>
                  <a:pt x="911221" y="773664"/>
                  <a:pt x="923108" y="775063"/>
                </a:cubicBezTo>
                <a:cubicBezTo>
                  <a:pt x="960698" y="779486"/>
                  <a:pt x="998583" y="780869"/>
                  <a:pt x="1036320" y="783772"/>
                </a:cubicBezTo>
                <a:cubicBezTo>
                  <a:pt x="1050834" y="789578"/>
                  <a:pt x="1064890" y="796697"/>
                  <a:pt x="1079863" y="801189"/>
                </a:cubicBezTo>
                <a:cubicBezTo>
                  <a:pt x="1094040" y="805442"/>
                  <a:pt x="1108956" y="806686"/>
                  <a:pt x="1123405" y="809897"/>
                </a:cubicBezTo>
                <a:cubicBezTo>
                  <a:pt x="1135089" y="812493"/>
                  <a:pt x="1146556" y="816010"/>
                  <a:pt x="1158240" y="818606"/>
                </a:cubicBezTo>
                <a:cubicBezTo>
                  <a:pt x="1172689" y="821817"/>
                  <a:pt x="1187503" y="823419"/>
                  <a:pt x="1201783" y="827314"/>
                </a:cubicBezTo>
                <a:cubicBezTo>
                  <a:pt x="1219495" y="832145"/>
                  <a:pt x="1236617" y="838926"/>
                  <a:pt x="1254034" y="844732"/>
                </a:cubicBezTo>
                <a:lnTo>
                  <a:pt x="1306285" y="862149"/>
                </a:lnTo>
                <a:cubicBezTo>
                  <a:pt x="1314994" y="865052"/>
                  <a:pt x="1323585" y="868335"/>
                  <a:pt x="1332411" y="870857"/>
                </a:cubicBezTo>
                <a:cubicBezTo>
                  <a:pt x="1352731" y="876663"/>
                  <a:pt x="1372559" y="884601"/>
                  <a:pt x="1393371" y="888274"/>
                </a:cubicBezTo>
                <a:cubicBezTo>
                  <a:pt x="1422101" y="893344"/>
                  <a:pt x="1451450" y="893875"/>
                  <a:pt x="1480457" y="896983"/>
                </a:cubicBezTo>
                <a:cubicBezTo>
                  <a:pt x="1530070" y="902299"/>
                  <a:pt x="1634963" y="912574"/>
                  <a:pt x="1698171" y="923109"/>
                </a:cubicBezTo>
                <a:cubicBezTo>
                  <a:pt x="1712771" y="925542"/>
                  <a:pt x="1727265" y="928606"/>
                  <a:pt x="1741714" y="931817"/>
                </a:cubicBezTo>
                <a:cubicBezTo>
                  <a:pt x="1753398" y="934413"/>
                  <a:pt x="1764742" y="938558"/>
                  <a:pt x="1776548" y="940526"/>
                </a:cubicBezTo>
                <a:cubicBezTo>
                  <a:pt x="1872904" y="956585"/>
                  <a:pt x="1816216" y="941492"/>
                  <a:pt x="1898468" y="957943"/>
                </a:cubicBezTo>
                <a:cubicBezTo>
                  <a:pt x="2097264" y="997703"/>
                  <a:pt x="1954066" y="973016"/>
                  <a:pt x="2072640" y="992777"/>
                </a:cubicBezTo>
                <a:cubicBezTo>
                  <a:pt x="2081348" y="995680"/>
                  <a:pt x="2090170" y="998263"/>
                  <a:pt x="2098765" y="1001486"/>
                </a:cubicBezTo>
                <a:cubicBezTo>
                  <a:pt x="2114737" y="1007476"/>
                  <a:pt x="2148673" y="1022672"/>
                  <a:pt x="2168434" y="1027612"/>
                </a:cubicBezTo>
                <a:cubicBezTo>
                  <a:pt x="2188313" y="1032582"/>
                  <a:pt x="2218193" y="1035074"/>
                  <a:pt x="2238103" y="1045029"/>
                </a:cubicBezTo>
                <a:cubicBezTo>
                  <a:pt x="2284174" y="1068065"/>
                  <a:pt x="2245415" y="1056473"/>
                  <a:pt x="2290354" y="1088572"/>
                </a:cubicBezTo>
                <a:cubicBezTo>
                  <a:pt x="2300918" y="1096118"/>
                  <a:pt x="2313917" y="1099548"/>
                  <a:pt x="2325188" y="1105989"/>
                </a:cubicBezTo>
                <a:cubicBezTo>
                  <a:pt x="2372455" y="1132999"/>
                  <a:pt x="2329541" y="1116149"/>
                  <a:pt x="2377440" y="1132114"/>
                </a:cubicBezTo>
                <a:cubicBezTo>
                  <a:pt x="2467105" y="1221783"/>
                  <a:pt x="2335247" y="1095428"/>
                  <a:pt x="2438400" y="1175657"/>
                </a:cubicBezTo>
                <a:cubicBezTo>
                  <a:pt x="2438410" y="1175665"/>
                  <a:pt x="2498773" y="1236031"/>
                  <a:pt x="2508068" y="1245326"/>
                </a:cubicBezTo>
                <a:lnTo>
                  <a:pt x="2534194" y="1271452"/>
                </a:lnTo>
                <a:lnTo>
                  <a:pt x="2560320" y="1297577"/>
                </a:lnTo>
                <a:cubicBezTo>
                  <a:pt x="2563223" y="1306286"/>
                  <a:pt x="2564923" y="1315492"/>
                  <a:pt x="2569028" y="1323703"/>
                </a:cubicBezTo>
                <a:cubicBezTo>
                  <a:pt x="2580014" y="1345676"/>
                  <a:pt x="2587662" y="1351046"/>
                  <a:pt x="2603863" y="1367246"/>
                </a:cubicBezTo>
                <a:cubicBezTo>
                  <a:pt x="2630068" y="1432759"/>
                  <a:pt x="2608746" y="1390396"/>
                  <a:pt x="2647405" y="1445623"/>
                </a:cubicBezTo>
                <a:cubicBezTo>
                  <a:pt x="2693358" y="1511269"/>
                  <a:pt x="2664864" y="1480497"/>
                  <a:pt x="2699657" y="1515292"/>
                </a:cubicBezTo>
                <a:cubicBezTo>
                  <a:pt x="2702560" y="1524000"/>
                  <a:pt x="2704260" y="1533207"/>
                  <a:pt x="2708365" y="1541417"/>
                </a:cubicBezTo>
                <a:cubicBezTo>
                  <a:pt x="2729653" y="1583992"/>
                  <a:pt x="2723545" y="1549886"/>
                  <a:pt x="2734491" y="1593669"/>
                </a:cubicBezTo>
                <a:cubicBezTo>
                  <a:pt x="2738081" y="1608029"/>
                  <a:pt x="2739989" y="1622763"/>
                  <a:pt x="2743200" y="1637212"/>
                </a:cubicBezTo>
                <a:cubicBezTo>
                  <a:pt x="2745796" y="1648896"/>
                  <a:pt x="2749312" y="1660362"/>
                  <a:pt x="2751908" y="1672046"/>
                </a:cubicBezTo>
                <a:cubicBezTo>
                  <a:pt x="2755119" y="1686495"/>
                  <a:pt x="2755420" y="1701730"/>
                  <a:pt x="2760617" y="1715589"/>
                </a:cubicBezTo>
                <a:cubicBezTo>
                  <a:pt x="2764292" y="1725389"/>
                  <a:pt x="2772228" y="1733006"/>
                  <a:pt x="2778034" y="1741714"/>
                </a:cubicBezTo>
                <a:cubicBezTo>
                  <a:pt x="2780937" y="1776548"/>
                  <a:pt x="2782123" y="1811569"/>
                  <a:pt x="2786743" y="1846217"/>
                </a:cubicBezTo>
                <a:cubicBezTo>
                  <a:pt x="2787956" y="1855316"/>
                  <a:pt x="2792929" y="1863517"/>
                  <a:pt x="2795451" y="1872343"/>
                </a:cubicBezTo>
                <a:cubicBezTo>
                  <a:pt x="2823730" y="1971320"/>
                  <a:pt x="2780996" y="1840558"/>
                  <a:pt x="2821577" y="1942012"/>
                </a:cubicBezTo>
                <a:cubicBezTo>
                  <a:pt x="2853014" y="2020606"/>
                  <a:pt x="2820523" y="1969635"/>
                  <a:pt x="2865120" y="2029097"/>
                </a:cubicBezTo>
                <a:cubicBezTo>
                  <a:pt x="2868023" y="2040709"/>
                  <a:pt x="2871232" y="2052248"/>
                  <a:pt x="2873828" y="2063932"/>
                </a:cubicBezTo>
                <a:cubicBezTo>
                  <a:pt x="2877039" y="2078381"/>
                  <a:pt x="2875917" y="2094235"/>
                  <a:pt x="2882537" y="2107474"/>
                </a:cubicBezTo>
                <a:cubicBezTo>
                  <a:pt x="2888045" y="2118490"/>
                  <a:pt x="2899954" y="2124891"/>
                  <a:pt x="2908663" y="2133600"/>
                </a:cubicBezTo>
                <a:cubicBezTo>
                  <a:pt x="2914469" y="2151017"/>
                  <a:pt x="2914808" y="2171360"/>
                  <a:pt x="2926080" y="2185852"/>
                </a:cubicBezTo>
                <a:cubicBezTo>
                  <a:pt x="2946400" y="2211978"/>
                  <a:pt x="2963636" y="2240825"/>
                  <a:pt x="2987040" y="2264229"/>
                </a:cubicBezTo>
                <a:cubicBezTo>
                  <a:pt x="2995748" y="2272937"/>
                  <a:pt x="3006007" y="2280333"/>
                  <a:pt x="3013165" y="2290354"/>
                </a:cubicBezTo>
                <a:cubicBezTo>
                  <a:pt x="3020711" y="2300918"/>
                  <a:pt x="3023037" y="2314625"/>
                  <a:pt x="3030583" y="2325189"/>
                </a:cubicBezTo>
                <a:cubicBezTo>
                  <a:pt x="3053672" y="2357513"/>
                  <a:pt x="3058570" y="2348948"/>
                  <a:pt x="3091543" y="2368732"/>
                </a:cubicBezTo>
                <a:cubicBezTo>
                  <a:pt x="3109493" y="2379502"/>
                  <a:pt x="3123936" y="2396947"/>
                  <a:pt x="3143794" y="2403566"/>
                </a:cubicBezTo>
                <a:cubicBezTo>
                  <a:pt x="3161211" y="2409372"/>
                  <a:pt x="3180769" y="2410799"/>
                  <a:pt x="3196045" y="2420983"/>
                </a:cubicBezTo>
                <a:cubicBezTo>
                  <a:pt x="3204754" y="2426789"/>
                  <a:pt x="3212810" y="2433719"/>
                  <a:pt x="3222171" y="2438400"/>
                </a:cubicBezTo>
                <a:cubicBezTo>
                  <a:pt x="3230382" y="2442505"/>
                  <a:pt x="3239441" y="2444694"/>
                  <a:pt x="3248297" y="2447109"/>
                </a:cubicBezTo>
                <a:cubicBezTo>
                  <a:pt x="3271391" y="2453407"/>
                  <a:pt x="3295256" y="2456957"/>
                  <a:pt x="3317965" y="2464526"/>
                </a:cubicBezTo>
                <a:cubicBezTo>
                  <a:pt x="3326674" y="2467429"/>
                  <a:pt x="3335059" y="2471592"/>
                  <a:pt x="3344091" y="2473234"/>
                </a:cubicBezTo>
                <a:cubicBezTo>
                  <a:pt x="3382152" y="2480154"/>
                  <a:pt x="3477343" y="2487724"/>
                  <a:pt x="3509554" y="2490652"/>
                </a:cubicBezTo>
                <a:cubicBezTo>
                  <a:pt x="3521165" y="2493555"/>
                  <a:pt x="3532880" y="2496072"/>
                  <a:pt x="3544388" y="2499360"/>
                </a:cubicBezTo>
                <a:cubicBezTo>
                  <a:pt x="3553215" y="2501882"/>
                  <a:pt x="3561482" y="2506427"/>
                  <a:pt x="3570514" y="2508069"/>
                </a:cubicBezTo>
                <a:cubicBezTo>
                  <a:pt x="3593540" y="2512256"/>
                  <a:pt x="3616960" y="2513874"/>
                  <a:pt x="3640183" y="2516777"/>
                </a:cubicBezTo>
                <a:cubicBezTo>
                  <a:pt x="3730171" y="2513874"/>
                  <a:pt x="3820407" y="2515345"/>
                  <a:pt x="3910148" y="2508069"/>
                </a:cubicBezTo>
                <a:cubicBezTo>
                  <a:pt x="3928447" y="2506585"/>
                  <a:pt x="3944983" y="2496458"/>
                  <a:pt x="3962400" y="2490652"/>
                </a:cubicBezTo>
                <a:cubicBezTo>
                  <a:pt x="4006483" y="2475958"/>
                  <a:pt x="3973210" y="2485847"/>
                  <a:pt x="4032068" y="2473234"/>
                </a:cubicBezTo>
                <a:cubicBezTo>
                  <a:pt x="4098585" y="2458980"/>
                  <a:pt x="4103243" y="2455602"/>
                  <a:pt x="4162697" y="2447109"/>
                </a:cubicBezTo>
                <a:cubicBezTo>
                  <a:pt x="4270737" y="2431675"/>
                  <a:pt x="4207711" y="2443478"/>
                  <a:pt x="4345577" y="2429692"/>
                </a:cubicBezTo>
                <a:cubicBezTo>
                  <a:pt x="4383532" y="2425897"/>
                  <a:pt x="4406946" y="2422110"/>
                  <a:pt x="4441371" y="2412274"/>
                </a:cubicBezTo>
                <a:cubicBezTo>
                  <a:pt x="4473924" y="2402973"/>
                  <a:pt x="4478302" y="2395476"/>
                  <a:pt x="4519748" y="2394857"/>
                </a:cubicBezTo>
                <a:cubicBezTo>
                  <a:pt x="4696803" y="2392214"/>
                  <a:pt x="4873897" y="2394857"/>
                  <a:pt x="5050971" y="2394857"/>
                </a:cubicBezTo>
              </a:path>
            </a:pathLst>
          </a:cu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60" name="Straight Arrow Connector 59"/>
          <p:cNvCxnSpPr>
            <a:stCxn id="45" idx="0"/>
          </p:cNvCxnSpPr>
          <p:nvPr/>
        </p:nvCxnSpPr>
        <p:spPr bwMode="auto">
          <a:xfrm flipV="1">
            <a:off x="5065190" y="993813"/>
            <a:ext cx="0" cy="45042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>
            <a:stCxn id="188" idx="3"/>
            <a:endCxn id="191" idx="1"/>
          </p:cNvCxnSpPr>
          <p:nvPr/>
        </p:nvCxnSpPr>
        <p:spPr bwMode="auto">
          <a:xfrm>
            <a:off x="1733007" y="4255470"/>
            <a:ext cx="68299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8" name="TextBox 127"/>
          <p:cNvSpPr txBox="1"/>
          <p:nvPr/>
        </p:nvSpPr>
        <p:spPr>
          <a:xfrm>
            <a:off x="2628254" y="1890465"/>
            <a:ext cx="1611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L2 pipeline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808186" y="993813"/>
            <a:ext cx="635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L3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33" name="Elbow Connector 132"/>
          <p:cNvCxnSpPr>
            <a:stCxn id="161" idx="1"/>
            <a:endCxn id="61" idx="0"/>
          </p:cNvCxnSpPr>
          <p:nvPr/>
        </p:nvCxnSpPr>
        <p:spPr bwMode="auto">
          <a:xfrm rot="10800000" flipV="1">
            <a:off x="5978180" y="1460535"/>
            <a:ext cx="770906" cy="777393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296850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3"/>
          </p:nvPr>
        </p:nvSpPr>
        <p:spPr>
          <a:xfrm>
            <a:off x="4645026" y="1346598"/>
            <a:ext cx="2600505" cy="321349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Configuration</a:t>
            </a:r>
          </a:p>
          <a:p>
            <a:pPr lvl="1"/>
            <a:r>
              <a:rPr lang="en-US" dirty="0"/>
              <a:t>before test</a:t>
            </a:r>
          </a:p>
          <a:p>
            <a:pPr lvl="1"/>
            <a:r>
              <a:rPr lang="en-US" dirty="0"/>
              <a:t>use </a:t>
            </a:r>
            <a:r>
              <a:rPr lang="en-US" dirty="0" smtClean="0"/>
              <a:t>traces + next slide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set </a:t>
            </a:r>
            <a:r>
              <a:rPr lang="en-US" dirty="0" smtClean="0">
                <a:sym typeface="Wingdings" panose="05000000000000000000" pitchFamily="2" charset="2"/>
              </a:rPr>
              <a:t>S/DMAC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routes </a:t>
            </a:r>
            <a:r>
              <a:rPr lang="en-US" dirty="0">
                <a:sym typeface="Wingdings" panose="05000000000000000000" pitchFamily="2" charset="2"/>
              </a:rPr>
              <a:t>should match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traffic</a:t>
            </a:r>
          </a:p>
          <a:p>
            <a:pPr lvl="1"/>
            <a:endParaRPr lang="en-US" dirty="0"/>
          </a:p>
          <a:p>
            <a:r>
              <a:rPr lang="en-US" dirty="0"/>
              <a:t>Tests:</a:t>
            </a:r>
          </a:p>
          <a:p>
            <a:pPr lvl="1"/>
            <a:r>
              <a:rPr lang="en-US" dirty="0" smtClean="0"/>
              <a:t>2 x </a:t>
            </a:r>
            <a:r>
              <a:rPr lang="en-US" dirty="0" err="1" smtClean="0"/>
              <a:t>uni</a:t>
            </a:r>
            <a:r>
              <a:rPr lang="en-US" dirty="0" smtClean="0"/>
              <a:t> + bi-directional</a:t>
            </a:r>
            <a:endParaRPr lang="en-US" dirty="0"/>
          </a:p>
          <a:p>
            <a:pPr lvl="1"/>
            <a:r>
              <a:rPr lang="en-US" dirty="0"/>
              <a:t>1-2-4-8-… cores</a:t>
            </a:r>
          </a:p>
          <a:p>
            <a:pPr lvl="1"/>
            <a:r>
              <a:rPr lang="en-US" dirty="0" smtClean="0"/>
              <a:t>64-1280 </a:t>
            </a:r>
            <a:r>
              <a:rPr lang="en-US" dirty="0"/>
              <a:t>byte packets</a:t>
            </a:r>
          </a:p>
          <a:p>
            <a:pPr lvl="1"/>
            <a:endParaRPr lang="en-GB" dirty="0"/>
          </a:p>
          <a:p>
            <a:r>
              <a:rPr lang="en-GB" dirty="0"/>
              <a:t>In: physical 10/40/100G</a:t>
            </a:r>
          </a:p>
          <a:p>
            <a:r>
              <a:rPr lang="en-GB" dirty="0"/>
              <a:t>Out: physical 10/40/100G</a:t>
            </a: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701" y="1346597"/>
            <a:ext cx="4098925" cy="3443117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Data </a:t>
            </a:r>
            <a:r>
              <a:rPr lang="en-GB" dirty="0" err="1" smtClean="0"/>
              <a:t>Center</a:t>
            </a:r>
            <a:r>
              <a:rPr lang="en-GB" dirty="0" smtClean="0"/>
              <a:t> Gateway</a:t>
            </a:r>
            <a:r>
              <a:rPr lang="en-GB" dirty="0"/>
              <a:t>, different UL/DL</a:t>
            </a:r>
          </a:p>
          <a:p>
            <a:pPr lvl="1"/>
            <a:r>
              <a:rPr lang="en-GB" dirty="0" smtClean="0"/>
              <a:t>UL </a:t>
            </a:r>
            <a:r>
              <a:rPr lang="en-GB" dirty="0"/>
              <a:t>(incoming): </a:t>
            </a:r>
            <a:r>
              <a:rPr lang="en-GB" dirty="0" smtClean="0"/>
              <a:t>IP </a:t>
            </a:r>
            <a:r>
              <a:rPr lang="en-GB" dirty="0"/>
              <a:t>packets to different </a:t>
            </a:r>
            <a:r>
              <a:rPr lang="en-GB" dirty="0" smtClean="0"/>
              <a:t>services</a:t>
            </a:r>
          </a:p>
          <a:p>
            <a:pPr lvl="2"/>
            <a:r>
              <a:rPr lang="en-US" dirty="0" smtClean="0"/>
              <a:t>load balance to internal addresses</a:t>
            </a:r>
          </a:p>
          <a:p>
            <a:pPr lvl="3"/>
            <a:r>
              <a:rPr lang="en-US" dirty="0" smtClean="0"/>
              <a:t>based on </a:t>
            </a:r>
            <a:r>
              <a:rPr lang="en-US" dirty="0" err="1" smtClean="0"/>
              <a:t>SrcIP</a:t>
            </a:r>
            <a:r>
              <a:rPr lang="en-US" dirty="0" smtClean="0"/>
              <a:t> (sender’s IP)</a:t>
            </a:r>
          </a:p>
          <a:p>
            <a:pPr lvl="3"/>
            <a:r>
              <a:rPr lang="en-US" dirty="0" smtClean="0"/>
              <a:t>use 100 different virtual services (= </a:t>
            </a:r>
            <a:r>
              <a:rPr lang="en-US" dirty="0" err="1" smtClean="0"/>
              <a:t>DstIP</a:t>
            </a:r>
            <a:r>
              <a:rPr lang="en-US" dirty="0"/>
              <a:t>)</a:t>
            </a:r>
            <a:endParaRPr lang="en-US" dirty="0" smtClean="0"/>
          </a:p>
          <a:p>
            <a:pPr lvl="2"/>
            <a:r>
              <a:rPr lang="en-US" dirty="0" smtClean="0"/>
              <a:t>use </a:t>
            </a:r>
            <a:r>
              <a:rPr lang="en-US" dirty="0" err="1" smtClean="0"/>
              <a:t>VxLAN</a:t>
            </a:r>
            <a:r>
              <a:rPr lang="en-US" dirty="0" smtClean="0"/>
              <a:t> tunneling</a:t>
            </a:r>
            <a:endParaRPr lang="en-GB" dirty="0" smtClean="0"/>
          </a:p>
          <a:p>
            <a:pPr lvl="1"/>
            <a:r>
              <a:rPr lang="en-GB" dirty="0" smtClean="0"/>
              <a:t>DL </a:t>
            </a:r>
            <a:r>
              <a:rPr lang="en-GB" dirty="0"/>
              <a:t>(outgoing): </a:t>
            </a:r>
            <a:r>
              <a:rPr lang="en-GB" dirty="0" err="1"/>
              <a:t>VxLAN</a:t>
            </a:r>
            <a:r>
              <a:rPr lang="en-GB" dirty="0"/>
              <a:t> encapsulated </a:t>
            </a:r>
            <a:r>
              <a:rPr lang="en-GB" dirty="0" smtClean="0"/>
              <a:t>packets</a:t>
            </a:r>
          </a:p>
          <a:p>
            <a:pPr lvl="2"/>
            <a:r>
              <a:rPr lang="en-US" dirty="0" smtClean="0"/>
              <a:t>remove </a:t>
            </a:r>
            <a:r>
              <a:rPr lang="en-US" dirty="0" err="1" smtClean="0"/>
              <a:t>VxLAN</a:t>
            </a:r>
            <a:r>
              <a:rPr lang="en-US" dirty="0" smtClean="0"/>
              <a:t> tunnel + do L3 and L2 </a:t>
            </a:r>
            <a:r>
              <a:rPr lang="en-US" dirty="0" err="1" smtClean="0"/>
              <a:t>fwd</a:t>
            </a:r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Traces:</a:t>
            </a:r>
          </a:p>
          <a:p>
            <a:pPr lvl="1"/>
            <a:r>
              <a:rPr lang="en-GB" dirty="0"/>
              <a:t>Uplink: 10k IP packets, 100 different </a:t>
            </a:r>
            <a:r>
              <a:rPr lang="en-GB" dirty="0" err="1"/>
              <a:t>DstIP</a:t>
            </a:r>
            <a:r>
              <a:rPr lang="en-GB" dirty="0"/>
              <a:t>, random </a:t>
            </a:r>
            <a:r>
              <a:rPr lang="en-GB" dirty="0" err="1"/>
              <a:t>SrcIP</a:t>
            </a:r>
            <a:r>
              <a:rPr lang="en-GB" dirty="0"/>
              <a:t>, DMAC = GW</a:t>
            </a:r>
          </a:p>
          <a:p>
            <a:pPr lvl="1"/>
            <a:r>
              <a:rPr lang="en-GB" dirty="0"/>
              <a:t>Downlink: 10k </a:t>
            </a:r>
            <a:r>
              <a:rPr lang="en-GB" dirty="0" err="1"/>
              <a:t>VxLAN</a:t>
            </a:r>
            <a:r>
              <a:rPr lang="en-GB" dirty="0"/>
              <a:t> </a:t>
            </a:r>
            <a:r>
              <a:rPr lang="en-GB" dirty="0" smtClean="0"/>
              <a:t>packets</a:t>
            </a:r>
          </a:p>
          <a:p>
            <a:pPr lvl="2"/>
            <a:r>
              <a:rPr lang="en-GB" dirty="0" smtClean="0"/>
              <a:t>external: </a:t>
            </a:r>
            <a:r>
              <a:rPr lang="en-GB" dirty="0" err="1"/>
              <a:t>DstIP</a:t>
            </a:r>
            <a:r>
              <a:rPr lang="en-GB" dirty="0"/>
              <a:t> = GW, </a:t>
            </a:r>
            <a:r>
              <a:rPr lang="en-GB" dirty="0" smtClean="0"/>
              <a:t>200 </a:t>
            </a:r>
            <a:r>
              <a:rPr lang="en-GB" dirty="0"/>
              <a:t>different </a:t>
            </a:r>
            <a:r>
              <a:rPr lang="en-GB" dirty="0" err="1" smtClean="0"/>
              <a:t>SrcIP</a:t>
            </a:r>
            <a:r>
              <a:rPr lang="en-GB" dirty="0" smtClean="0"/>
              <a:t> (blade), </a:t>
            </a:r>
            <a:r>
              <a:rPr lang="en-GB" dirty="0"/>
              <a:t>DMAC = GW</a:t>
            </a:r>
          </a:p>
          <a:p>
            <a:pPr lvl="2"/>
            <a:r>
              <a:rPr lang="en-GB" dirty="0" smtClean="0"/>
              <a:t>internal: </a:t>
            </a:r>
            <a:r>
              <a:rPr lang="en-GB" dirty="0" err="1"/>
              <a:t>SrcIP</a:t>
            </a:r>
            <a:r>
              <a:rPr lang="en-GB" dirty="0"/>
              <a:t> = service, 10k different </a:t>
            </a:r>
            <a:r>
              <a:rPr lang="en-GB" dirty="0" err="1"/>
              <a:t>DstIP</a:t>
            </a:r>
            <a:endParaRPr lang="en-GB" dirty="0"/>
          </a:p>
          <a:p>
            <a:pPr lvl="1"/>
            <a:r>
              <a:rPr lang="en-US" dirty="0" smtClean="0"/>
              <a:t>packet </a:t>
            </a:r>
            <a:r>
              <a:rPr lang="en-US" dirty="0"/>
              <a:t>sizes</a:t>
            </a:r>
            <a:r>
              <a:rPr lang="en-US" dirty="0" smtClean="0"/>
              <a:t>:</a:t>
            </a:r>
            <a:endParaRPr lang="en-US" dirty="0"/>
          </a:p>
          <a:p>
            <a:pPr lvl="2"/>
            <a:r>
              <a:rPr lang="en-US" dirty="0"/>
              <a:t>64, 128, 256, 512, 1024, </a:t>
            </a:r>
            <a:r>
              <a:rPr lang="en-US" dirty="0" smtClean="0"/>
              <a:t>1280</a:t>
            </a:r>
            <a:endParaRPr lang="en-GB" dirty="0"/>
          </a:p>
          <a:p>
            <a:pPr lvl="1"/>
            <a:r>
              <a:rPr lang="en-US" dirty="0"/>
              <a:t>filenames:</a:t>
            </a:r>
          </a:p>
          <a:p>
            <a:pPr lvl="2"/>
            <a:r>
              <a:rPr lang="en-US" dirty="0" smtClean="0"/>
              <a:t>TBD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DC gateway</a:t>
            </a:r>
            <a:br>
              <a:rPr lang="en-US" dirty="0" smtClean="0"/>
            </a:br>
            <a:r>
              <a:rPr lang="en-US" sz="2700" dirty="0" err="1" smtClean="0"/>
              <a:t>vxlan</a:t>
            </a:r>
            <a:r>
              <a:rPr lang="en-US" sz="2700" dirty="0" smtClean="0"/>
              <a:t> + load balancing + l3/l2</a:t>
            </a:r>
            <a:endParaRPr lang="en-GB" dirty="0"/>
          </a:p>
        </p:txBody>
      </p:sp>
      <p:sp>
        <p:nvSpPr>
          <p:cNvPr id="5" name="CustomShape 3"/>
          <p:cNvSpPr/>
          <p:nvPr/>
        </p:nvSpPr>
        <p:spPr>
          <a:xfrm>
            <a:off x="7740429" y="4172015"/>
            <a:ext cx="861120" cy="776160"/>
          </a:xfrm>
          <a:prstGeom prst="roundRect">
            <a:avLst>
              <a:gd name="adj" fmla="val 14400"/>
            </a:avLst>
          </a:prstGeom>
          <a:solidFill>
            <a:srgbClr val="C0504D"/>
          </a:solidFill>
          <a:ln w="12600">
            <a:noFill/>
          </a:ln>
          <a:effectLst/>
        </p:spPr>
        <p:txBody>
          <a:bodyPr wrap="none" lIns="72000" tIns="45000" rIns="72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out 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port</a:t>
            </a:r>
            <a:endParaRPr kumimoji="0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CustomShape 4"/>
          <p:cNvSpPr/>
          <p:nvPr/>
        </p:nvSpPr>
        <p:spPr>
          <a:xfrm>
            <a:off x="7506867" y="2194536"/>
            <a:ext cx="1328241" cy="7912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Layer 3 part</a:t>
            </a:r>
            <a:endParaRPr kumimoji="0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ustomShape 4"/>
          <p:cNvSpPr/>
          <p:nvPr/>
        </p:nvSpPr>
        <p:spPr>
          <a:xfrm>
            <a:off x="7506868" y="1149507"/>
            <a:ext cx="1328241" cy="7912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Layer 2 part</a:t>
            </a:r>
            <a:endParaRPr kumimoji="0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>
            <a:endCxn id="7" idx="0"/>
          </p:cNvCxnSpPr>
          <p:nvPr/>
        </p:nvCxnSpPr>
        <p:spPr bwMode="auto">
          <a:xfrm>
            <a:off x="8170988" y="696747"/>
            <a:ext cx="1" cy="4527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stCxn id="6" idx="2"/>
            <a:endCxn id="18" idx="0"/>
          </p:cNvCxnSpPr>
          <p:nvPr/>
        </p:nvCxnSpPr>
        <p:spPr bwMode="auto">
          <a:xfrm>
            <a:off x="8170988" y="2985816"/>
            <a:ext cx="1" cy="25568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7" idx="2"/>
            <a:endCxn id="6" idx="0"/>
          </p:cNvCxnSpPr>
          <p:nvPr/>
        </p:nvCxnSpPr>
        <p:spPr bwMode="auto">
          <a:xfrm flipH="1">
            <a:off x="8170988" y="1940787"/>
            <a:ext cx="1" cy="25374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Elbow Connector 11"/>
          <p:cNvCxnSpPr/>
          <p:nvPr/>
        </p:nvCxnSpPr>
        <p:spPr bwMode="auto">
          <a:xfrm rot="10800000" flipH="1">
            <a:off x="7506866" y="1327422"/>
            <a:ext cx="1" cy="1088574"/>
          </a:xfrm>
          <a:prstGeom prst="bentConnector3">
            <a:avLst>
              <a:gd name="adj1" fmla="val -2286000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Elbow Connector 13"/>
          <p:cNvCxnSpPr>
            <a:stCxn id="7" idx="3"/>
            <a:endCxn id="5" idx="3"/>
          </p:cNvCxnSpPr>
          <p:nvPr/>
        </p:nvCxnSpPr>
        <p:spPr bwMode="auto">
          <a:xfrm flipH="1">
            <a:off x="8601549" y="1545147"/>
            <a:ext cx="233560" cy="3014948"/>
          </a:xfrm>
          <a:prstGeom prst="bentConnector3">
            <a:avLst>
              <a:gd name="adj1" fmla="val -97876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CustomShape 4"/>
          <p:cNvSpPr/>
          <p:nvPr/>
        </p:nvSpPr>
        <p:spPr>
          <a:xfrm>
            <a:off x="7506868" y="3241499"/>
            <a:ext cx="1328241" cy="7912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Layer 4 part (LB)</a:t>
            </a:r>
            <a:endParaRPr kumimoji="0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" name="Elbow Connector 20"/>
          <p:cNvCxnSpPr>
            <a:stCxn id="18" idx="1"/>
            <a:endCxn id="6" idx="1"/>
          </p:cNvCxnSpPr>
          <p:nvPr/>
        </p:nvCxnSpPr>
        <p:spPr bwMode="auto">
          <a:xfrm rot="10800000">
            <a:off x="7506868" y="2590177"/>
            <a:ext cx="1" cy="1046963"/>
          </a:xfrm>
          <a:prstGeom prst="bentConnector3">
            <a:avLst>
              <a:gd name="adj1" fmla="val 2286010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62926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5"/>
          <p:cNvSpPr/>
          <p:nvPr/>
        </p:nvSpPr>
        <p:spPr>
          <a:xfrm>
            <a:off x="7605708" y="3735447"/>
            <a:ext cx="1384720" cy="121241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Load Balancer</a:t>
            </a:r>
            <a:endParaRPr sz="12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LB key: </a:t>
            </a:r>
            <a:r>
              <a:rPr lang="en-US" sz="1000" kern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SrcIP</a:t>
            </a:r>
            <a:endParaRPr lang="en-US" sz="1000" kern="0" dirty="0" smtClean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Actions: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push </a:t>
            </a:r>
            <a:r>
              <a:rPr lang="en-US" sz="1000" kern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VxLAN</a:t>
            </a:r>
            <a:endParaRPr lang="en-US" sz="1000" kern="0" dirty="0" smtClean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set external IP addresses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(set DMAC?)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sp>
        <p:nvSpPr>
          <p:cNvPr id="83" name="CustomShape 5"/>
          <p:cNvSpPr/>
          <p:nvPr/>
        </p:nvSpPr>
        <p:spPr>
          <a:xfrm>
            <a:off x="7552368" y="3784231"/>
            <a:ext cx="1384720" cy="121241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Load Balancer</a:t>
            </a:r>
            <a:endParaRPr sz="12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LB key: </a:t>
            </a:r>
            <a:r>
              <a:rPr lang="en-US" sz="1000" kern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SrcIP</a:t>
            </a:r>
            <a:endParaRPr lang="en-US" sz="1000" kern="0" dirty="0" smtClean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Actions: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push </a:t>
            </a:r>
            <a:r>
              <a:rPr lang="en-US" sz="1000" kern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VxLAN</a:t>
            </a:r>
            <a:endParaRPr lang="en-US" sz="1000" kern="0" dirty="0" smtClean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set external IP addresses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(set DMAC?)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4007805" y="3226727"/>
            <a:ext cx="1127880" cy="597013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>
                <a:solidFill>
                  <a:srgbClr val="FFFFFF"/>
                </a:solidFill>
                <a:latin typeface="Calibri"/>
                <a:ea typeface="ＭＳ Ｐゴシック"/>
              </a:rPr>
              <a:t>ARP select</a:t>
            </a:r>
            <a:endParaRPr sz="12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key: </a:t>
            </a:r>
            <a:r>
              <a:rPr lang="en-US" sz="1000" kern="0" dirty="0" err="1">
                <a:solidFill>
                  <a:srgbClr val="FFFFFF"/>
                </a:solidFill>
                <a:latin typeface="Calibri"/>
                <a:ea typeface="ＭＳ Ｐゴシック"/>
              </a:rPr>
              <a:t>Ethertype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entries: 2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sp>
        <p:nvSpPr>
          <p:cNvPr id="160" name="CustomShape 4"/>
          <p:cNvSpPr/>
          <p:nvPr/>
        </p:nvSpPr>
        <p:spPr>
          <a:xfrm>
            <a:off x="7229146" y="2127180"/>
            <a:ext cx="1654602" cy="86346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>
                <a:solidFill>
                  <a:srgbClr val="FFFFFF"/>
                </a:solidFill>
                <a:latin typeface="Calibri"/>
                <a:ea typeface="ＭＳ Ｐゴシック"/>
              </a:rPr>
              <a:t>L3 (FIB)</a:t>
            </a:r>
            <a:endParaRPr sz="12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key: </a:t>
            </a: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(VLAN,) </a:t>
            </a:r>
            <a:r>
              <a:rPr lang="en-US" sz="1000" kern="0" dirty="0" err="1">
                <a:solidFill>
                  <a:srgbClr val="FFFFFF"/>
                </a:solidFill>
                <a:latin typeface="Calibri"/>
                <a:ea typeface="ＭＳ Ｐゴシック"/>
              </a:rPr>
              <a:t>IP.dst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type: LPM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entries: </a:t>
            </a: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10k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sp>
        <p:nvSpPr>
          <p:cNvPr id="161" name="CustomShape 5"/>
          <p:cNvSpPr/>
          <p:nvPr/>
        </p:nvSpPr>
        <p:spPr>
          <a:xfrm>
            <a:off x="6749087" y="634363"/>
            <a:ext cx="1384720" cy="129289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err="1">
                <a:solidFill>
                  <a:srgbClr val="FFFFFF"/>
                </a:solidFill>
                <a:latin typeface="Calibri"/>
                <a:ea typeface="ＭＳ Ｐゴシック"/>
              </a:rPr>
              <a:t>Nexthop</a:t>
            </a:r>
            <a:r>
              <a:rPr lang="en-US" sz="1200" kern="0" dirty="0">
                <a:solidFill>
                  <a:srgbClr val="FFFFFF"/>
                </a:solidFill>
                <a:latin typeface="Calibri"/>
                <a:ea typeface="ＭＳ Ｐゴシック"/>
              </a:rPr>
              <a:t> </a:t>
            </a:r>
            <a:r>
              <a:rPr lang="en-US" sz="12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Groups</a:t>
            </a:r>
            <a:endParaRPr sz="12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type = indirect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bucket Actions: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 set-field SMAC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 set-field DMAC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 decrease TTL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 Output (port)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pic>
        <p:nvPicPr>
          <p:cNvPr id="162" name="Picture 4"/>
          <p:cNvPicPr/>
          <p:nvPr/>
        </p:nvPicPr>
        <p:blipFill>
          <a:blip r:embed="rId3"/>
          <a:stretch/>
        </p:blipFill>
        <p:spPr>
          <a:xfrm>
            <a:off x="4277425" y="4504231"/>
            <a:ext cx="1041537" cy="625320"/>
          </a:xfrm>
          <a:prstGeom prst="rect">
            <a:avLst/>
          </a:prstGeom>
          <a:ln>
            <a:noFill/>
          </a:ln>
        </p:spPr>
      </p:pic>
      <p:sp>
        <p:nvSpPr>
          <p:cNvPr id="166" name="CustomShape 9"/>
          <p:cNvSpPr/>
          <p:nvPr/>
        </p:nvSpPr>
        <p:spPr>
          <a:xfrm>
            <a:off x="3483428" y="2758280"/>
            <a:ext cx="1088317" cy="21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pPr algn="r">
              <a:lnSpc>
                <a:spcPct val="100000"/>
              </a:lnSpc>
            </a:pPr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/>
              </a:rPr>
              <a:t>type = 0x0806 (ARP)</a:t>
            </a:r>
            <a:endParaRPr dirty="0"/>
          </a:p>
        </p:txBody>
      </p:sp>
      <p:sp>
        <p:nvSpPr>
          <p:cNvPr id="168" name="CustomShape 11"/>
          <p:cNvSpPr/>
          <p:nvPr/>
        </p:nvSpPr>
        <p:spPr>
          <a:xfrm>
            <a:off x="2587506" y="3321385"/>
            <a:ext cx="1527118" cy="2038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/>
              </a:rPr>
              <a:t>own MAC </a:t>
            </a:r>
            <a: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  <a:t>+ broadcast</a:t>
            </a:r>
            <a:endParaRPr dirty="0"/>
          </a:p>
        </p:txBody>
      </p:sp>
      <p:sp>
        <p:nvSpPr>
          <p:cNvPr id="169" name="CustomShape 12"/>
          <p:cNvSpPr/>
          <p:nvPr/>
        </p:nvSpPr>
        <p:spPr>
          <a:xfrm>
            <a:off x="3783691" y="4050000"/>
            <a:ext cx="1949904" cy="2054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pPr>
              <a:lnSpc>
                <a:spcPct val="100000"/>
              </a:lnSpc>
            </a:pPr>
            <a: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  <a:t>normal L2 </a:t>
            </a:r>
            <a:r>
              <a:rPr lang="en-US" sz="900" dirty="0" err="1" smtClean="0">
                <a:solidFill>
                  <a:srgbClr val="000000"/>
                </a:solidFill>
                <a:latin typeface="Calibri"/>
                <a:ea typeface="ＭＳ Ｐゴシック"/>
              </a:rPr>
              <a:t>fwd</a:t>
            </a:r>
            <a:endParaRPr dirty="0"/>
          </a:p>
        </p:txBody>
      </p:sp>
      <p:sp>
        <p:nvSpPr>
          <p:cNvPr id="171" name="CustomShape 14"/>
          <p:cNvSpPr/>
          <p:nvPr/>
        </p:nvSpPr>
        <p:spPr>
          <a:xfrm>
            <a:off x="3044627" y="4777245"/>
            <a:ext cx="1527118" cy="1217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pPr>
              <a:lnSpc>
                <a:spcPct val="100000"/>
              </a:lnSpc>
            </a:pPr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/>
              </a:rPr>
              <a:t>no match</a:t>
            </a:r>
            <a:endParaRPr dirty="0"/>
          </a:p>
        </p:txBody>
      </p:sp>
      <p:sp>
        <p:nvSpPr>
          <p:cNvPr id="173" name="CustomShape 16"/>
          <p:cNvSpPr/>
          <p:nvPr/>
        </p:nvSpPr>
        <p:spPr>
          <a:xfrm>
            <a:off x="2048157" y="1442600"/>
            <a:ext cx="1735534" cy="34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pPr algn="r"/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/>
              </a:rPr>
              <a:t>ARP to </a:t>
            </a:r>
            <a: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  <a:t>GW IP or service VIP</a:t>
            </a:r>
            <a:b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</a:br>
            <a: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  <a:t>answer</a:t>
            </a:r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/>
              </a:rPr>
              <a:t>: Own MAC</a:t>
            </a:r>
            <a:endParaRPr dirty="0"/>
          </a:p>
        </p:txBody>
      </p:sp>
      <p:sp>
        <p:nvSpPr>
          <p:cNvPr id="187" name="CustomShape 30"/>
          <p:cNvSpPr/>
          <p:nvPr/>
        </p:nvSpPr>
        <p:spPr>
          <a:xfrm>
            <a:off x="4037308" y="1450620"/>
            <a:ext cx="1242374" cy="470070"/>
          </a:xfrm>
          <a:prstGeom prst="roundRect">
            <a:avLst>
              <a:gd name="adj" fmla="val 14400"/>
            </a:avLst>
          </a:prstGeom>
          <a:solidFill>
            <a:srgbClr val="FFC00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4079" tIns="33800" rIns="54079" bIns="33800" anchor="ctr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FFFFFF"/>
                </a:solidFill>
                <a:latin typeface="Arial"/>
                <a:ea typeface="ＭＳ Ｐゴシック"/>
              </a:rPr>
              <a:t>CP (Ryu)</a:t>
            </a:r>
            <a:endParaRPr/>
          </a:p>
        </p:txBody>
      </p:sp>
      <p:sp>
        <p:nvSpPr>
          <p:cNvPr id="188" name="CustomShape 31"/>
          <p:cNvSpPr/>
          <p:nvPr/>
        </p:nvSpPr>
        <p:spPr>
          <a:xfrm>
            <a:off x="522514" y="3823740"/>
            <a:ext cx="1210493" cy="86346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>
                <a:solidFill>
                  <a:srgbClr val="FFFFFF"/>
                </a:solidFill>
                <a:latin typeface="Calibri"/>
                <a:ea typeface="ＭＳ Ｐゴシック"/>
              </a:rPr>
              <a:t>MAC learn</a:t>
            </a:r>
            <a:endParaRPr sz="12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key: SMAC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type: Hash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entries: </a:t>
            </a:r>
            <a:r>
              <a:rPr lang="en-US" sz="1000" kern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nexthops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sp>
        <p:nvSpPr>
          <p:cNvPr id="190" name="CustomShape 33"/>
          <p:cNvSpPr/>
          <p:nvPr/>
        </p:nvSpPr>
        <p:spPr>
          <a:xfrm>
            <a:off x="1305169" y="3616110"/>
            <a:ext cx="1527118" cy="2054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pPr>
              <a:lnSpc>
                <a:spcPct val="100000"/>
              </a:lnSpc>
            </a:pPr>
            <a:r>
              <a:rPr lang="en-US" sz="900">
                <a:solidFill>
                  <a:srgbClr val="000000"/>
                </a:solidFill>
                <a:latin typeface="Calibri"/>
                <a:ea typeface="ＭＳ Ｐゴシック"/>
              </a:rPr>
              <a:t>no match</a:t>
            </a:r>
            <a:endParaRPr/>
          </a:p>
        </p:txBody>
      </p:sp>
      <p:sp>
        <p:nvSpPr>
          <p:cNvPr id="191" name="CustomShape 34"/>
          <p:cNvSpPr/>
          <p:nvPr/>
        </p:nvSpPr>
        <p:spPr>
          <a:xfrm>
            <a:off x="2415999" y="3823740"/>
            <a:ext cx="1367692" cy="86346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>
                <a:solidFill>
                  <a:srgbClr val="FFFFFF"/>
                </a:solidFill>
                <a:latin typeface="Calibri"/>
                <a:ea typeface="ＭＳ Ｐゴシック"/>
              </a:rPr>
              <a:t>MAC </a:t>
            </a:r>
            <a:r>
              <a:rPr lang="en-US" sz="1200" kern="0" dirty="0" err="1">
                <a:solidFill>
                  <a:srgbClr val="FFFFFF"/>
                </a:solidFill>
                <a:latin typeface="Calibri"/>
                <a:ea typeface="ＭＳ Ｐゴシック"/>
              </a:rPr>
              <a:t>fwd</a:t>
            </a:r>
            <a:endParaRPr sz="12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key: DMAC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type: Hash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entries: </a:t>
            </a:r>
            <a:r>
              <a:rPr lang="en-US" sz="1000" kern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nhops</a:t>
            </a: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 + ports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cxnSp>
        <p:nvCxnSpPr>
          <p:cNvPr id="4" name="Elbow Connector 3"/>
          <p:cNvCxnSpPr>
            <a:stCxn id="188" idx="0"/>
            <a:endCxn id="187" idx="0"/>
          </p:cNvCxnSpPr>
          <p:nvPr/>
        </p:nvCxnSpPr>
        <p:spPr bwMode="auto">
          <a:xfrm rot="5400000" flipH="1" flipV="1">
            <a:off x="1706568" y="871813"/>
            <a:ext cx="2373120" cy="3530734"/>
          </a:xfrm>
          <a:prstGeom prst="bentConnector3">
            <a:avLst>
              <a:gd name="adj1" fmla="val 109633"/>
            </a:avLst>
          </a:prstGeom>
          <a:solidFill>
            <a:schemeClr val="accent1"/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Elbow Connector 6"/>
          <p:cNvCxnSpPr>
            <a:stCxn id="158" idx="0"/>
            <a:endCxn id="187" idx="1"/>
          </p:cNvCxnSpPr>
          <p:nvPr/>
        </p:nvCxnSpPr>
        <p:spPr bwMode="auto">
          <a:xfrm rot="16200000" flipV="1">
            <a:off x="3533991" y="2188972"/>
            <a:ext cx="1541072" cy="534437"/>
          </a:xfrm>
          <a:prstGeom prst="bentConnector4">
            <a:avLst>
              <a:gd name="adj1" fmla="val 42374"/>
              <a:gd name="adj2" fmla="val 148294"/>
            </a:avLst>
          </a:prstGeom>
          <a:solidFill>
            <a:schemeClr val="accent1"/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2664823" y="1615983"/>
            <a:ext cx="137248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Elbow Connector 15"/>
          <p:cNvCxnSpPr>
            <a:stCxn id="191" idx="2"/>
            <a:endCxn id="162" idx="1"/>
          </p:cNvCxnSpPr>
          <p:nvPr/>
        </p:nvCxnSpPr>
        <p:spPr bwMode="auto">
          <a:xfrm rot="16200000" flipH="1">
            <a:off x="3623790" y="4163255"/>
            <a:ext cx="129691" cy="117758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Elbow Connector 25"/>
          <p:cNvCxnSpPr>
            <a:stCxn id="191" idx="0"/>
            <a:endCxn id="158" idx="1"/>
          </p:cNvCxnSpPr>
          <p:nvPr/>
        </p:nvCxnSpPr>
        <p:spPr bwMode="auto">
          <a:xfrm rot="5400000" flipH="1" flipV="1">
            <a:off x="3404572" y="3220507"/>
            <a:ext cx="298506" cy="90796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CustomShape 3"/>
          <p:cNvSpPr/>
          <p:nvPr/>
        </p:nvSpPr>
        <p:spPr>
          <a:xfrm>
            <a:off x="4629389" y="4051232"/>
            <a:ext cx="507469" cy="408475"/>
          </a:xfrm>
          <a:prstGeom prst="roundRect">
            <a:avLst>
              <a:gd name="adj" fmla="val 14400"/>
            </a:avLst>
          </a:prstGeom>
          <a:solidFill>
            <a:srgbClr val="C0504D"/>
          </a:solidFill>
          <a:ln w="12600">
            <a:noFill/>
          </a:ln>
          <a:effectLst/>
        </p:spPr>
        <p:txBody>
          <a:bodyPr wrap="none" lIns="72000" tIns="45000" rIns="72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out 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port</a:t>
            </a:r>
            <a:endParaRPr kumimoji="0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cxnSp>
        <p:nvCxnSpPr>
          <p:cNvPr id="36" name="Straight Arrow Connector 35"/>
          <p:cNvCxnSpPr>
            <a:stCxn id="191" idx="3"/>
            <a:endCxn id="53" idx="1"/>
          </p:cNvCxnSpPr>
          <p:nvPr/>
        </p:nvCxnSpPr>
        <p:spPr bwMode="auto">
          <a:xfrm>
            <a:off x="3783691" y="4255470"/>
            <a:ext cx="84569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Elbow Connector 48"/>
          <p:cNvCxnSpPr>
            <a:stCxn id="160" idx="0"/>
            <a:endCxn id="161" idx="1"/>
          </p:cNvCxnSpPr>
          <p:nvPr/>
        </p:nvCxnSpPr>
        <p:spPr bwMode="auto">
          <a:xfrm rot="16200000" flipV="1">
            <a:off x="6979583" y="1050316"/>
            <a:ext cx="846369" cy="1307360"/>
          </a:xfrm>
          <a:prstGeom prst="bentConnector4">
            <a:avLst>
              <a:gd name="adj1" fmla="val 11811"/>
              <a:gd name="adj2" fmla="val 117486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Title 5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dcgw</a:t>
            </a:r>
            <a:r>
              <a:rPr lang="en-US" dirty="0" smtClean="0"/>
              <a:t> pipeline</a:t>
            </a:r>
            <a:endParaRPr lang="en-GB" dirty="0"/>
          </a:p>
        </p:txBody>
      </p:sp>
      <p:cxnSp>
        <p:nvCxnSpPr>
          <p:cNvPr id="55" name="Straight Arrow Connector 54"/>
          <p:cNvCxnSpPr>
            <a:stCxn id="188" idx="3"/>
            <a:endCxn id="191" idx="1"/>
          </p:cNvCxnSpPr>
          <p:nvPr/>
        </p:nvCxnSpPr>
        <p:spPr bwMode="auto">
          <a:xfrm>
            <a:off x="1733007" y="4255470"/>
            <a:ext cx="68299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CustomShape 17"/>
          <p:cNvSpPr/>
          <p:nvPr/>
        </p:nvSpPr>
        <p:spPr>
          <a:xfrm>
            <a:off x="5396000" y="3226727"/>
            <a:ext cx="1450080" cy="823273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>
                <a:solidFill>
                  <a:srgbClr val="FFFFFF"/>
                </a:solidFill>
                <a:latin typeface="Calibri"/>
                <a:ea typeface="ＭＳ Ｐゴシック"/>
              </a:rPr>
              <a:t>LB selector</a:t>
            </a:r>
            <a:endParaRPr sz="12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key: </a:t>
            </a:r>
            <a:r>
              <a:rPr lang="en-US" sz="1000" kern="0" dirty="0" err="1">
                <a:solidFill>
                  <a:srgbClr val="FFFFFF"/>
                </a:solidFill>
                <a:latin typeface="Calibri"/>
                <a:ea typeface="ＭＳ Ｐゴシック"/>
              </a:rPr>
              <a:t>IP.dst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type: hash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entries: 100 + 1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cxnSp>
        <p:nvCxnSpPr>
          <p:cNvPr id="6" name="Straight Arrow Connector 5"/>
          <p:cNvCxnSpPr>
            <a:stCxn id="158" idx="3"/>
          </p:cNvCxnSpPr>
          <p:nvPr/>
        </p:nvCxnSpPr>
        <p:spPr bwMode="auto">
          <a:xfrm>
            <a:off x="5135685" y="3525234"/>
            <a:ext cx="26031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CustomShape 5"/>
          <p:cNvSpPr/>
          <p:nvPr/>
        </p:nvSpPr>
        <p:spPr>
          <a:xfrm>
            <a:off x="7499028" y="3836820"/>
            <a:ext cx="1384720" cy="121241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Load Balancer</a:t>
            </a:r>
            <a:endParaRPr sz="12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LB key: </a:t>
            </a:r>
            <a:r>
              <a:rPr lang="en-US" sz="1000" kern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SrcIP</a:t>
            </a:r>
            <a:endParaRPr lang="en-US" sz="1000" kern="0" dirty="0" smtClean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Actions: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push </a:t>
            </a:r>
            <a:r>
              <a:rPr lang="en-US" sz="1000" kern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VxLAN</a:t>
            </a:r>
            <a:endParaRPr lang="en-US" sz="1000" kern="0" dirty="0" smtClean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set external IP addresses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(set DMAC?)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sp>
        <p:nvSpPr>
          <p:cNvPr id="45" name="CustomShape 35"/>
          <p:cNvSpPr/>
          <p:nvPr/>
        </p:nvSpPr>
        <p:spPr>
          <a:xfrm>
            <a:off x="5396000" y="2332830"/>
            <a:ext cx="1450080" cy="45216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err="1">
                <a:solidFill>
                  <a:srgbClr val="FFFFFF"/>
                </a:solidFill>
                <a:latin typeface="Calibri"/>
                <a:ea typeface="ＭＳ Ｐゴシック"/>
              </a:rPr>
              <a:t>VxLAN</a:t>
            </a:r>
            <a:r>
              <a:rPr lang="en-US" sz="1200" kern="0" dirty="0">
                <a:solidFill>
                  <a:srgbClr val="FFFFFF"/>
                </a:solidFill>
                <a:latin typeface="Calibri"/>
                <a:ea typeface="ＭＳ Ｐゴシック"/>
              </a:rPr>
              <a:t> </a:t>
            </a:r>
            <a:r>
              <a:rPr lang="en-US" sz="1200" kern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pkt</a:t>
            </a:r>
            <a:r>
              <a:rPr lang="en-US" sz="12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 (egress)</a:t>
            </a:r>
            <a:endParaRPr sz="12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(pop </a:t>
            </a:r>
            <a:r>
              <a:rPr lang="en-US" sz="1000" kern="0" dirty="0" err="1">
                <a:solidFill>
                  <a:srgbClr val="FFFFFF"/>
                </a:solidFill>
                <a:latin typeface="Calibri"/>
                <a:ea typeface="ＭＳ Ｐゴシック"/>
              </a:rPr>
              <a:t>VxLAN</a:t>
            </a: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)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cxnSp>
        <p:nvCxnSpPr>
          <p:cNvPr id="27" name="Straight Arrow Connector 26"/>
          <p:cNvCxnSpPr>
            <a:stCxn id="30" idx="0"/>
            <a:endCxn id="45" idx="2"/>
          </p:cNvCxnSpPr>
          <p:nvPr/>
        </p:nvCxnSpPr>
        <p:spPr bwMode="auto">
          <a:xfrm flipV="1">
            <a:off x="6121040" y="2784990"/>
            <a:ext cx="0" cy="44173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CustomShape 9"/>
          <p:cNvSpPr/>
          <p:nvPr/>
        </p:nvSpPr>
        <p:spPr>
          <a:xfrm>
            <a:off x="5025103" y="3001838"/>
            <a:ext cx="1088317" cy="21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pPr algn="r">
              <a:lnSpc>
                <a:spcPct val="100000"/>
              </a:lnSpc>
            </a:pPr>
            <a:r>
              <a:rPr lang="en-US" sz="900" dirty="0" err="1" smtClean="0">
                <a:solidFill>
                  <a:srgbClr val="000000"/>
                </a:solidFill>
                <a:latin typeface="Calibri"/>
                <a:ea typeface="ＭＳ Ｐゴシック"/>
              </a:rPr>
              <a:t>dst</a:t>
            </a:r>
            <a: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  <a:t> = GW_IP</a:t>
            </a:r>
            <a:endParaRPr dirty="0"/>
          </a:p>
        </p:txBody>
      </p:sp>
      <p:cxnSp>
        <p:nvCxnSpPr>
          <p:cNvPr id="31" name="Elbow Connector 30"/>
          <p:cNvCxnSpPr>
            <a:stCxn id="30" idx="3"/>
            <a:endCxn id="160" idx="2"/>
          </p:cNvCxnSpPr>
          <p:nvPr/>
        </p:nvCxnSpPr>
        <p:spPr bwMode="auto">
          <a:xfrm flipV="1">
            <a:off x="6846080" y="2990640"/>
            <a:ext cx="1210367" cy="647724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45" idx="3"/>
            <a:endCxn id="160" idx="1"/>
          </p:cNvCxnSpPr>
          <p:nvPr/>
        </p:nvCxnSpPr>
        <p:spPr bwMode="auto">
          <a:xfrm>
            <a:off x="6846080" y="2558910"/>
            <a:ext cx="38306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CustomShape 9"/>
          <p:cNvSpPr/>
          <p:nvPr/>
        </p:nvSpPr>
        <p:spPr>
          <a:xfrm>
            <a:off x="6846080" y="3398990"/>
            <a:ext cx="1088317" cy="21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pPr>
              <a:lnSpc>
                <a:spcPct val="100000"/>
              </a:lnSpc>
            </a:pPr>
            <a: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  <a:t>default</a:t>
            </a:r>
            <a:endParaRPr dirty="0"/>
          </a:p>
        </p:txBody>
      </p:sp>
      <p:cxnSp>
        <p:nvCxnSpPr>
          <p:cNvPr id="43" name="Elbow Connector 42"/>
          <p:cNvCxnSpPr>
            <a:stCxn id="30" idx="2"/>
            <a:endCxn id="34" idx="1"/>
          </p:cNvCxnSpPr>
          <p:nvPr/>
        </p:nvCxnSpPr>
        <p:spPr bwMode="auto">
          <a:xfrm rot="16200000" flipH="1">
            <a:off x="6613521" y="3557519"/>
            <a:ext cx="393027" cy="1377988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CustomShape 9"/>
          <p:cNvSpPr/>
          <p:nvPr/>
        </p:nvSpPr>
        <p:spPr>
          <a:xfrm>
            <a:off x="6113420" y="4210666"/>
            <a:ext cx="1088317" cy="21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pPr>
              <a:lnSpc>
                <a:spcPct val="100000"/>
              </a:lnSpc>
            </a:pPr>
            <a:r>
              <a:rPr lang="en-US" sz="900" dirty="0" err="1" smtClean="0">
                <a:solidFill>
                  <a:srgbClr val="000000"/>
                </a:solidFill>
                <a:latin typeface="Calibri"/>
                <a:ea typeface="ＭＳ Ｐゴシック"/>
              </a:rPr>
              <a:t>dst</a:t>
            </a:r>
            <a: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  <a:t> = service VIP</a:t>
            </a:r>
            <a:endParaRPr dirty="0"/>
          </a:p>
        </p:txBody>
      </p:sp>
      <p:cxnSp>
        <p:nvCxnSpPr>
          <p:cNvPr id="58" name="Elbow Connector 57"/>
          <p:cNvCxnSpPr>
            <a:stCxn id="34" idx="3"/>
            <a:endCxn id="160" idx="3"/>
          </p:cNvCxnSpPr>
          <p:nvPr/>
        </p:nvCxnSpPr>
        <p:spPr bwMode="auto">
          <a:xfrm flipV="1">
            <a:off x="8883748" y="2558910"/>
            <a:ext cx="12700" cy="1884117"/>
          </a:xfrm>
          <a:prstGeom prst="bentConnector3">
            <a:avLst>
              <a:gd name="adj1" fmla="val 180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>
            <a:off x="3808186" y="4504231"/>
            <a:ext cx="369084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arrow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9684065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complex core network test cases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742686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3"/>
          </p:nvPr>
        </p:nvSpPr>
        <p:spPr>
          <a:xfrm>
            <a:off x="4645026" y="1346599"/>
            <a:ext cx="3942714" cy="311110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Configuration</a:t>
            </a:r>
          </a:p>
          <a:p>
            <a:pPr lvl="1"/>
            <a:r>
              <a:rPr lang="en-US" dirty="0"/>
              <a:t>before test</a:t>
            </a:r>
          </a:p>
          <a:p>
            <a:pPr lvl="1"/>
            <a:r>
              <a:rPr lang="en-US" dirty="0"/>
              <a:t>use </a:t>
            </a:r>
            <a:r>
              <a:rPr lang="en-US" dirty="0" smtClean="0"/>
              <a:t>traces + next slide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set </a:t>
            </a:r>
            <a:r>
              <a:rPr lang="en-US" dirty="0" smtClean="0">
                <a:sym typeface="Wingdings" panose="05000000000000000000" pitchFamily="2" charset="2"/>
              </a:rPr>
              <a:t>S/DMAC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set IP addresses + TEIDs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use same TEIDs UL/DL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do not do fragmentation (limit MTU)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routes should match </a:t>
            </a:r>
            <a:r>
              <a:rPr lang="en-US" dirty="0" smtClean="0">
                <a:sym typeface="Wingdings" panose="05000000000000000000" pitchFamily="2" charset="2"/>
              </a:rPr>
              <a:t>traffic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/>
          </a:p>
          <a:p>
            <a:r>
              <a:rPr lang="en-US" dirty="0"/>
              <a:t>Tests:</a:t>
            </a:r>
          </a:p>
          <a:p>
            <a:pPr lvl="1"/>
            <a:r>
              <a:rPr lang="en-US" dirty="0" smtClean="0"/>
              <a:t>2 x </a:t>
            </a:r>
            <a:r>
              <a:rPr lang="en-US" dirty="0" err="1" smtClean="0"/>
              <a:t>uni</a:t>
            </a:r>
            <a:r>
              <a:rPr lang="en-US" dirty="0" smtClean="0"/>
              <a:t> + bi-directional</a:t>
            </a:r>
            <a:endParaRPr lang="en-US" dirty="0"/>
          </a:p>
          <a:p>
            <a:pPr lvl="1"/>
            <a:r>
              <a:rPr lang="en-US" dirty="0"/>
              <a:t>1-2-4-8-… cores</a:t>
            </a:r>
          </a:p>
          <a:p>
            <a:pPr lvl="1"/>
            <a:r>
              <a:rPr lang="en-US" dirty="0" smtClean="0"/>
              <a:t>64-1280 </a:t>
            </a:r>
            <a:r>
              <a:rPr lang="en-US" dirty="0"/>
              <a:t>byte </a:t>
            </a:r>
            <a:r>
              <a:rPr lang="en-US" dirty="0" smtClean="0"/>
              <a:t>packets</a:t>
            </a:r>
          </a:p>
          <a:p>
            <a:pPr lvl="2"/>
            <a:r>
              <a:rPr lang="en-US" dirty="0" smtClean="0"/>
              <a:t>to avoid fragmentation</a:t>
            </a:r>
          </a:p>
          <a:p>
            <a:pPr lvl="2"/>
            <a:r>
              <a:rPr lang="en-US" dirty="0" smtClean="0"/>
              <a:t>(if needed we can test it later)</a:t>
            </a:r>
            <a:endParaRPr lang="en-US" dirty="0"/>
          </a:p>
          <a:p>
            <a:pPr lvl="1"/>
            <a:endParaRPr lang="en-GB" dirty="0"/>
          </a:p>
          <a:p>
            <a:r>
              <a:rPr lang="en-GB" dirty="0"/>
              <a:t>In: physical 10/40/100G</a:t>
            </a:r>
          </a:p>
          <a:p>
            <a:r>
              <a:rPr lang="en-GB" dirty="0"/>
              <a:t>Out: physical 10/40/100G</a:t>
            </a: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701" y="1346597"/>
            <a:ext cx="4098925" cy="3408283"/>
          </a:xfrm>
        </p:spPr>
        <p:txBody>
          <a:bodyPr>
            <a:normAutofit fontScale="47500" lnSpcReduction="20000"/>
          </a:bodyPr>
          <a:lstStyle/>
          <a:p>
            <a:r>
              <a:rPr lang="en-GB" dirty="0" smtClean="0"/>
              <a:t>Mobile Gateway</a:t>
            </a:r>
            <a:r>
              <a:rPr lang="en-GB" dirty="0"/>
              <a:t>, different UL/DL</a:t>
            </a:r>
          </a:p>
          <a:p>
            <a:pPr lvl="1"/>
            <a:r>
              <a:rPr lang="en-GB" dirty="0" smtClean="0"/>
              <a:t>UL (from UE): GTP encapsulated packets</a:t>
            </a:r>
          </a:p>
          <a:p>
            <a:pPr marL="1169987" lvl="2" indent="-457200">
              <a:buFont typeface="+mj-lt"/>
              <a:buAutoNum type="arabicPeriod"/>
            </a:pPr>
            <a:r>
              <a:rPr lang="en-GB" dirty="0"/>
              <a:t>L2, L3 and L4 check </a:t>
            </a:r>
            <a:r>
              <a:rPr lang="en-GB" dirty="0" smtClean="0"/>
              <a:t>(GW, </a:t>
            </a:r>
            <a:r>
              <a:rPr lang="en-GB" dirty="0"/>
              <a:t>UDP, 2152)</a:t>
            </a:r>
          </a:p>
          <a:p>
            <a:pPr marL="1169987" lvl="2" indent="-457200">
              <a:buFont typeface="+mj-lt"/>
              <a:buAutoNum type="arabicPeriod"/>
            </a:pPr>
            <a:r>
              <a:rPr lang="en-GB" dirty="0"/>
              <a:t>GTP </a:t>
            </a:r>
            <a:r>
              <a:rPr lang="en-GB" dirty="0" err="1" smtClean="0"/>
              <a:t>decaps</a:t>
            </a:r>
            <a:r>
              <a:rPr lang="en-GB" dirty="0" smtClean="0"/>
              <a:t>, save TEID</a:t>
            </a:r>
            <a:endParaRPr lang="en-GB" dirty="0"/>
          </a:p>
          <a:p>
            <a:pPr marL="1169987" lvl="2" indent="-457200">
              <a:buFont typeface="+mj-lt"/>
              <a:buAutoNum type="arabicPeriod"/>
            </a:pPr>
            <a:r>
              <a:rPr lang="en-GB" dirty="0"/>
              <a:t>rate limit per </a:t>
            </a:r>
            <a:r>
              <a:rPr lang="en-GB" dirty="0" smtClean="0"/>
              <a:t>bearer (TEID)</a:t>
            </a:r>
            <a:endParaRPr lang="en-GB" dirty="0"/>
          </a:p>
          <a:p>
            <a:pPr marL="1169987" lvl="2" indent="-457200">
              <a:buFont typeface="+mj-lt"/>
              <a:buAutoNum type="arabicPeriod"/>
            </a:pPr>
            <a:r>
              <a:rPr lang="en-GB" dirty="0"/>
              <a:t>L3 routing towards </a:t>
            </a:r>
            <a:r>
              <a:rPr lang="en-GB" dirty="0" smtClean="0"/>
              <a:t>Internet + L2 </a:t>
            </a:r>
            <a:r>
              <a:rPr lang="en-GB" dirty="0" err="1" smtClean="0"/>
              <a:t>fwd</a:t>
            </a:r>
            <a:endParaRPr lang="en-GB" dirty="0"/>
          </a:p>
          <a:p>
            <a:pPr lvl="1"/>
            <a:r>
              <a:rPr lang="en-GB" dirty="0" smtClean="0"/>
              <a:t>DL (to UE): normal IP packets</a:t>
            </a:r>
            <a:endParaRPr lang="en-GB" dirty="0"/>
          </a:p>
          <a:p>
            <a:pPr marL="1169987" lvl="2" indent="-457200">
              <a:buFont typeface="+mj-lt"/>
              <a:buAutoNum type="arabicPeriod"/>
            </a:pPr>
            <a:r>
              <a:rPr lang="en-GB" dirty="0" smtClean="0"/>
              <a:t>L2 and </a:t>
            </a:r>
            <a:r>
              <a:rPr lang="en-GB" dirty="0"/>
              <a:t>L3 </a:t>
            </a:r>
            <a:r>
              <a:rPr lang="en-GB" dirty="0" smtClean="0"/>
              <a:t>check (</a:t>
            </a:r>
            <a:r>
              <a:rPr lang="en-GB" dirty="0" err="1" smtClean="0"/>
              <a:t>DstIP</a:t>
            </a:r>
            <a:r>
              <a:rPr lang="en-GB" dirty="0" smtClean="0"/>
              <a:t> is in UE range)</a:t>
            </a:r>
            <a:endParaRPr lang="en-GB" dirty="0"/>
          </a:p>
          <a:p>
            <a:pPr marL="1169987" lvl="2" indent="-457200">
              <a:buFont typeface="+mj-lt"/>
              <a:buAutoNum type="arabicPeriod"/>
            </a:pPr>
            <a:r>
              <a:rPr lang="en-US" dirty="0" err="1" smtClean="0"/>
              <a:t>DstIP</a:t>
            </a:r>
            <a:r>
              <a:rPr lang="en-US" dirty="0" smtClean="0"/>
              <a:t> -&gt; rate limit + </a:t>
            </a:r>
            <a:r>
              <a:rPr lang="en-GB" dirty="0" smtClean="0"/>
              <a:t>GTP </a:t>
            </a:r>
            <a:r>
              <a:rPr lang="en-GB" dirty="0" err="1" smtClean="0"/>
              <a:t>encaps</a:t>
            </a:r>
            <a:r>
              <a:rPr lang="en-GB" dirty="0" smtClean="0"/>
              <a:t> + set </a:t>
            </a:r>
            <a:r>
              <a:rPr lang="en-GB" dirty="0" err="1" smtClean="0"/>
              <a:t>ext</a:t>
            </a:r>
            <a:r>
              <a:rPr lang="en-GB" dirty="0" smtClean="0"/>
              <a:t> </a:t>
            </a:r>
            <a:r>
              <a:rPr lang="en-GB" dirty="0" err="1" smtClean="0"/>
              <a:t>DstIP</a:t>
            </a:r>
            <a:endParaRPr lang="en-GB" dirty="0"/>
          </a:p>
          <a:p>
            <a:pPr marL="1169987" lvl="2" indent="-457200">
              <a:buFont typeface="+mj-lt"/>
              <a:buAutoNum type="arabicPeriod"/>
            </a:pPr>
            <a:r>
              <a:rPr lang="en-GB" dirty="0" smtClean="0"/>
              <a:t>L3 </a:t>
            </a:r>
            <a:r>
              <a:rPr lang="en-GB" dirty="0"/>
              <a:t>routing towards </a:t>
            </a:r>
            <a:r>
              <a:rPr lang="en-GB" dirty="0" smtClean="0"/>
              <a:t>BSTs </a:t>
            </a:r>
            <a:r>
              <a:rPr lang="en-GB" dirty="0"/>
              <a:t>+ L2 </a:t>
            </a:r>
            <a:r>
              <a:rPr lang="en-GB" dirty="0" err="1"/>
              <a:t>fwd</a:t>
            </a:r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Traces:</a:t>
            </a:r>
          </a:p>
          <a:p>
            <a:pPr lvl="1"/>
            <a:r>
              <a:rPr lang="en-GB" dirty="0"/>
              <a:t>Uplink: 10k </a:t>
            </a:r>
            <a:r>
              <a:rPr lang="en-GB" dirty="0" smtClean="0"/>
              <a:t>GTP packets from 100 Base Stations (BSTs)</a:t>
            </a:r>
          </a:p>
          <a:p>
            <a:pPr lvl="2"/>
            <a:r>
              <a:rPr lang="en-US" dirty="0" smtClean="0"/>
              <a:t>external: </a:t>
            </a:r>
            <a:r>
              <a:rPr lang="en-US" dirty="0" err="1" smtClean="0"/>
              <a:t>DstIP</a:t>
            </a:r>
            <a:r>
              <a:rPr lang="en-US" dirty="0" smtClean="0"/>
              <a:t> = GW, DMAC = GW, </a:t>
            </a:r>
            <a:r>
              <a:rPr lang="en-US" dirty="0" err="1" smtClean="0"/>
              <a:t>SrcIP</a:t>
            </a:r>
            <a:r>
              <a:rPr lang="en-US" dirty="0" smtClean="0"/>
              <a:t> = BST(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internal: </a:t>
            </a:r>
            <a:r>
              <a:rPr lang="en-US" dirty="0" err="1" smtClean="0"/>
              <a:t>DstIP</a:t>
            </a:r>
            <a:r>
              <a:rPr lang="en-US" dirty="0" smtClean="0"/>
              <a:t> = server (1k), </a:t>
            </a:r>
            <a:r>
              <a:rPr lang="en-US" dirty="0" err="1" smtClean="0"/>
              <a:t>SrcIP</a:t>
            </a:r>
            <a:r>
              <a:rPr lang="en-US" dirty="0" smtClean="0"/>
              <a:t> = UE (10k)</a:t>
            </a:r>
            <a:endParaRPr lang="en-GB" dirty="0"/>
          </a:p>
          <a:p>
            <a:pPr lvl="1"/>
            <a:r>
              <a:rPr lang="en-GB" dirty="0"/>
              <a:t>Downlink: </a:t>
            </a:r>
            <a:r>
              <a:rPr lang="en-GB" dirty="0" smtClean="0"/>
              <a:t>10k IP packets, </a:t>
            </a:r>
            <a:r>
              <a:rPr lang="en-GB" dirty="0" err="1" smtClean="0"/>
              <a:t>SrcIP</a:t>
            </a:r>
            <a:r>
              <a:rPr lang="en-GB" dirty="0" smtClean="0"/>
              <a:t> = server, </a:t>
            </a:r>
            <a:r>
              <a:rPr lang="en-GB" dirty="0" err="1" smtClean="0"/>
              <a:t>DstIP</a:t>
            </a:r>
            <a:r>
              <a:rPr lang="en-GB" dirty="0" smtClean="0"/>
              <a:t> = UE</a:t>
            </a:r>
          </a:p>
          <a:p>
            <a:pPr lvl="1"/>
            <a:r>
              <a:rPr lang="en-US" dirty="0" smtClean="0"/>
              <a:t>packet </a:t>
            </a:r>
            <a:r>
              <a:rPr lang="en-US" dirty="0"/>
              <a:t>sizes</a:t>
            </a:r>
            <a:r>
              <a:rPr lang="en-US" dirty="0" smtClean="0"/>
              <a:t>:</a:t>
            </a:r>
            <a:endParaRPr lang="en-US" dirty="0"/>
          </a:p>
          <a:p>
            <a:pPr lvl="2"/>
            <a:r>
              <a:rPr lang="en-US" dirty="0"/>
              <a:t>64, 128, 256, 512, 1024, </a:t>
            </a:r>
            <a:r>
              <a:rPr lang="en-US" dirty="0" smtClean="0"/>
              <a:t>1280</a:t>
            </a:r>
            <a:endParaRPr lang="en-GB" dirty="0"/>
          </a:p>
          <a:p>
            <a:pPr lvl="1"/>
            <a:r>
              <a:rPr lang="en-US" dirty="0"/>
              <a:t>filenames:</a:t>
            </a:r>
          </a:p>
          <a:p>
            <a:pPr lvl="2"/>
            <a:r>
              <a:rPr lang="en-US" dirty="0" smtClean="0"/>
              <a:t>TBD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simplified mobile </a:t>
            </a:r>
            <a:r>
              <a:rPr lang="en-US" dirty="0" err="1" smtClean="0"/>
              <a:t>gw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err="1" smtClean="0"/>
              <a:t>gtp</a:t>
            </a:r>
            <a:r>
              <a:rPr lang="en-US" sz="2700" dirty="0" smtClean="0"/>
              <a:t>, rate limit, l2/l3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2955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ustomShape 35"/>
          <p:cNvSpPr/>
          <p:nvPr/>
        </p:nvSpPr>
        <p:spPr>
          <a:xfrm>
            <a:off x="5502680" y="1450395"/>
            <a:ext cx="1450080" cy="452160"/>
          </a:xfrm>
          <a:prstGeom prst="rect">
            <a:avLst/>
          </a:prstGeom>
          <a:solidFill>
            <a:srgbClr val="7030A0"/>
          </a:solidFill>
          <a:ln w="25400" cap="flat" cmpd="sng" algn="ctr">
            <a:solidFill>
              <a:schemeClr val="tx2"/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Rate limiter #</a:t>
            </a:r>
            <a:r>
              <a:rPr lang="en-US" sz="1200" kern="0" dirty="0">
                <a:solidFill>
                  <a:srgbClr val="FFFFFF"/>
                </a:solidFill>
                <a:latin typeface="Calibri"/>
                <a:ea typeface="ＭＳ Ｐゴシック"/>
              </a:rPr>
              <a:t>1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sp>
        <p:nvSpPr>
          <p:cNvPr id="65" name="CustomShape 35"/>
          <p:cNvSpPr/>
          <p:nvPr/>
        </p:nvSpPr>
        <p:spPr>
          <a:xfrm>
            <a:off x="5449340" y="1502250"/>
            <a:ext cx="1450080" cy="452160"/>
          </a:xfrm>
          <a:prstGeom prst="rect">
            <a:avLst/>
          </a:prstGeom>
          <a:solidFill>
            <a:srgbClr val="7030A0"/>
          </a:solidFill>
          <a:ln w="25400" cap="flat" cmpd="sng" algn="ctr">
            <a:solidFill>
              <a:schemeClr val="tx2"/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Rate limiter #</a:t>
            </a:r>
            <a:r>
              <a:rPr lang="en-US" sz="1200" kern="0" dirty="0">
                <a:solidFill>
                  <a:srgbClr val="FFFFFF"/>
                </a:solidFill>
                <a:latin typeface="Calibri"/>
                <a:ea typeface="ＭＳ Ｐゴシック"/>
              </a:rPr>
              <a:t>1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2444344" y="3045498"/>
            <a:ext cx="1127880" cy="597013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Ethertype</a:t>
            </a:r>
            <a:endParaRPr sz="12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key: </a:t>
            </a:r>
            <a:r>
              <a:rPr lang="en-US" sz="1000" kern="0" dirty="0" err="1">
                <a:solidFill>
                  <a:srgbClr val="FFFFFF"/>
                </a:solidFill>
                <a:latin typeface="Calibri"/>
                <a:ea typeface="ＭＳ Ｐゴシック"/>
              </a:rPr>
              <a:t>Ethertype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entries: 2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sp>
        <p:nvSpPr>
          <p:cNvPr id="160" name="CustomShape 4"/>
          <p:cNvSpPr/>
          <p:nvPr/>
        </p:nvSpPr>
        <p:spPr>
          <a:xfrm>
            <a:off x="7429992" y="1315980"/>
            <a:ext cx="1654602" cy="9332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</a:rPr>
              <a:t>L3 </a:t>
            </a:r>
            <a:r>
              <a:rPr lang="en-US" sz="1200" kern="0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</a:rPr>
              <a:t>fwd</a:t>
            </a: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</a:rPr>
              <a:t> block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</a:rPr>
              <a:t>(see L3 </a:t>
            </a:r>
            <a:r>
              <a:rPr lang="en-US" sz="1200" kern="0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</a:rPr>
              <a:t>fwd</a:t>
            </a: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</a:rPr>
              <a:t> case)</a:t>
            </a:r>
            <a:endParaRPr sz="1200" kern="0" dirty="0">
              <a:solidFill>
                <a:schemeClr val="accent1">
                  <a:lumMod val="50000"/>
                </a:schemeClr>
              </a:solidFill>
              <a:latin typeface="Calibri"/>
              <a:ea typeface="ＭＳ Ｐゴシック"/>
            </a:endParaRPr>
          </a:p>
        </p:txBody>
      </p:sp>
      <p:pic>
        <p:nvPicPr>
          <p:cNvPr id="162" name="Picture 4"/>
          <p:cNvPicPr/>
          <p:nvPr/>
        </p:nvPicPr>
        <p:blipFill>
          <a:blip r:embed="rId3"/>
          <a:stretch/>
        </p:blipFill>
        <p:spPr>
          <a:xfrm>
            <a:off x="73418" y="4351127"/>
            <a:ext cx="1041537" cy="625320"/>
          </a:xfrm>
          <a:prstGeom prst="rect">
            <a:avLst/>
          </a:prstGeom>
          <a:ln>
            <a:noFill/>
          </a:ln>
        </p:spPr>
      </p:pic>
      <p:sp>
        <p:nvSpPr>
          <p:cNvPr id="166" name="CustomShape 9"/>
          <p:cNvSpPr/>
          <p:nvPr/>
        </p:nvSpPr>
        <p:spPr>
          <a:xfrm>
            <a:off x="1900185" y="2558910"/>
            <a:ext cx="1088317" cy="21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pPr algn="r">
              <a:lnSpc>
                <a:spcPct val="100000"/>
              </a:lnSpc>
            </a:pPr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/>
              </a:rPr>
              <a:t>type = 0x0806 (ARP)</a:t>
            </a:r>
            <a:endParaRPr dirty="0"/>
          </a:p>
        </p:txBody>
      </p:sp>
      <p:sp>
        <p:nvSpPr>
          <p:cNvPr id="168" name="CustomShape 11"/>
          <p:cNvSpPr/>
          <p:nvPr/>
        </p:nvSpPr>
        <p:spPr>
          <a:xfrm>
            <a:off x="1563525" y="3817180"/>
            <a:ext cx="1527118" cy="2038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/>
              </a:rPr>
              <a:t>own MAC </a:t>
            </a:r>
            <a: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  <a:t>+ broadcast</a:t>
            </a:r>
            <a:endParaRPr dirty="0"/>
          </a:p>
        </p:txBody>
      </p:sp>
      <p:sp>
        <p:nvSpPr>
          <p:cNvPr id="173" name="CustomShape 16"/>
          <p:cNvSpPr/>
          <p:nvPr/>
        </p:nvSpPr>
        <p:spPr>
          <a:xfrm>
            <a:off x="3240478" y="1144800"/>
            <a:ext cx="1735534" cy="34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/>
              </a:rPr>
              <a:t>ARP to </a:t>
            </a:r>
            <a: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  <a:t>GW IP</a:t>
            </a:r>
            <a:b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</a:br>
            <a: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  <a:t>answer</a:t>
            </a:r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/>
              </a:rPr>
              <a:t>: Own MAC</a:t>
            </a:r>
            <a:endParaRPr dirty="0"/>
          </a:p>
        </p:txBody>
      </p:sp>
      <p:sp>
        <p:nvSpPr>
          <p:cNvPr id="187" name="CustomShape 30"/>
          <p:cNvSpPr/>
          <p:nvPr/>
        </p:nvSpPr>
        <p:spPr>
          <a:xfrm>
            <a:off x="2387097" y="1487160"/>
            <a:ext cx="1242374" cy="470070"/>
          </a:xfrm>
          <a:prstGeom prst="roundRect">
            <a:avLst>
              <a:gd name="adj" fmla="val 14400"/>
            </a:avLst>
          </a:prstGeom>
          <a:solidFill>
            <a:srgbClr val="FFC00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4079" tIns="33800" rIns="54079" bIns="33800" anchor="ctr"/>
          <a:lstStyle/>
          <a:p>
            <a:pPr>
              <a:lnSpc>
                <a:spcPct val="100000"/>
              </a:lnSpc>
            </a:pPr>
            <a:r>
              <a:rPr lang="en-US" strike="noStrike" dirty="0" smtClean="0">
                <a:solidFill>
                  <a:srgbClr val="FFFFFF"/>
                </a:solidFill>
                <a:latin typeface="Arial"/>
                <a:ea typeface="ＭＳ Ｐゴシック"/>
              </a:rPr>
              <a:t>Infra CP</a:t>
            </a:r>
            <a:endParaRPr dirty="0"/>
          </a:p>
        </p:txBody>
      </p:sp>
      <p:sp>
        <p:nvSpPr>
          <p:cNvPr id="188" name="CustomShape 31"/>
          <p:cNvSpPr/>
          <p:nvPr/>
        </p:nvSpPr>
        <p:spPr>
          <a:xfrm>
            <a:off x="444363" y="3390656"/>
            <a:ext cx="1099818" cy="8634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</a:rPr>
              <a:t>L2 </a:t>
            </a:r>
            <a:r>
              <a:rPr lang="en-US" sz="1200" kern="0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</a:rPr>
              <a:t>fwd</a:t>
            </a: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</a:rPr>
              <a:t> block</a:t>
            </a:r>
            <a:endParaRPr sz="1200" kern="0" dirty="0">
              <a:solidFill>
                <a:schemeClr val="accent1">
                  <a:lumMod val="50000"/>
                </a:schemeClr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</a:rPr>
              <a:t>(see L2 </a:t>
            </a:r>
            <a:r>
              <a:rPr lang="en-US" sz="1000" kern="0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</a:rPr>
              <a:t>fwd</a:t>
            </a:r>
            <a:r>
              <a:rPr lang="en-US" sz="1000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</a:rPr>
              <a:t> case)</a:t>
            </a:r>
            <a:endParaRPr sz="1000" kern="0" dirty="0">
              <a:solidFill>
                <a:schemeClr val="accent1">
                  <a:lumMod val="50000"/>
                </a:schemeClr>
              </a:solidFill>
              <a:latin typeface="Calibri"/>
              <a:ea typeface="ＭＳ Ｐゴシック"/>
            </a:endParaRPr>
          </a:p>
        </p:txBody>
      </p:sp>
      <p:cxnSp>
        <p:nvCxnSpPr>
          <p:cNvPr id="4" name="Elbow Connector 3"/>
          <p:cNvCxnSpPr>
            <a:stCxn id="188" idx="0"/>
            <a:endCxn id="187" idx="0"/>
          </p:cNvCxnSpPr>
          <p:nvPr/>
        </p:nvCxnSpPr>
        <p:spPr bwMode="auto">
          <a:xfrm rot="5400000" flipH="1" flipV="1">
            <a:off x="1049530" y="1431902"/>
            <a:ext cx="1903496" cy="2014012"/>
          </a:xfrm>
          <a:prstGeom prst="bentConnector3">
            <a:avLst>
              <a:gd name="adj1" fmla="val 112009"/>
            </a:avLst>
          </a:prstGeom>
          <a:solidFill>
            <a:schemeClr val="accent1"/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Elbow Connector 6"/>
          <p:cNvCxnSpPr>
            <a:stCxn id="158" idx="0"/>
            <a:endCxn id="187" idx="1"/>
          </p:cNvCxnSpPr>
          <p:nvPr/>
        </p:nvCxnSpPr>
        <p:spPr bwMode="auto">
          <a:xfrm rot="16200000" flipV="1">
            <a:off x="2036040" y="2073253"/>
            <a:ext cx="1323303" cy="621187"/>
          </a:xfrm>
          <a:prstGeom prst="bentConnector4">
            <a:avLst>
              <a:gd name="adj1" fmla="val 41119"/>
              <a:gd name="adj2" fmla="val 136801"/>
            </a:avLst>
          </a:prstGeom>
          <a:solidFill>
            <a:schemeClr val="accent1"/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3249075" y="1104900"/>
            <a:ext cx="1" cy="3822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Title 5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mobile </a:t>
            </a:r>
            <a:r>
              <a:rPr lang="en-US" dirty="0" err="1" smtClean="0"/>
              <a:t>gw</a:t>
            </a:r>
            <a:r>
              <a:rPr lang="en-US" dirty="0" smtClean="0"/>
              <a:t> pipeline</a:t>
            </a:r>
            <a:br>
              <a:rPr lang="en-US" dirty="0" smtClean="0"/>
            </a:br>
            <a:r>
              <a:rPr lang="en-US" sz="2700" dirty="0" smtClean="0"/>
              <a:t>simplified: only GTP + rate limit</a:t>
            </a:r>
            <a:endParaRPr lang="en-GB" sz="2700" dirty="0"/>
          </a:p>
        </p:txBody>
      </p:sp>
      <p:sp>
        <p:nvSpPr>
          <p:cNvPr id="30" name="CustomShape 17"/>
          <p:cNvSpPr/>
          <p:nvPr/>
        </p:nvSpPr>
        <p:spPr>
          <a:xfrm>
            <a:off x="4250972" y="3435677"/>
            <a:ext cx="1450080" cy="592782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IP + UDP select</a:t>
            </a:r>
            <a:endParaRPr sz="12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key: </a:t>
            </a:r>
            <a:r>
              <a:rPr lang="en-US" sz="1000" kern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IP.dst</a:t>
            </a: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, UDP </a:t>
            </a:r>
            <a:r>
              <a:rPr lang="en-US" sz="1000" kern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dport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entries</a:t>
            </a: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: 2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sp>
        <p:nvSpPr>
          <p:cNvPr id="45" name="CustomShape 35"/>
          <p:cNvSpPr/>
          <p:nvPr/>
        </p:nvSpPr>
        <p:spPr>
          <a:xfrm>
            <a:off x="4250972" y="2383846"/>
            <a:ext cx="1450080" cy="45216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GTP handler</a:t>
            </a:r>
            <a:endParaRPr sz="12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(pop GTP, save TEID)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cxnSp>
        <p:nvCxnSpPr>
          <p:cNvPr id="27" name="Straight Arrow Connector 26"/>
          <p:cNvCxnSpPr>
            <a:stCxn id="30" idx="0"/>
            <a:endCxn id="45" idx="2"/>
          </p:cNvCxnSpPr>
          <p:nvPr/>
        </p:nvCxnSpPr>
        <p:spPr bwMode="auto">
          <a:xfrm flipV="1">
            <a:off x="4976012" y="2836006"/>
            <a:ext cx="0" cy="59967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CustomShape 9"/>
          <p:cNvSpPr/>
          <p:nvPr/>
        </p:nvSpPr>
        <p:spPr>
          <a:xfrm>
            <a:off x="4976012" y="3218557"/>
            <a:ext cx="1088317" cy="21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pPr>
              <a:lnSpc>
                <a:spcPct val="100000"/>
              </a:lnSpc>
            </a:pPr>
            <a: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  <a:t>UL: GW IP, UDP, 2152</a:t>
            </a:r>
            <a:endParaRPr dirty="0"/>
          </a:p>
        </p:txBody>
      </p:sp>
      <p:cxnSp>
        <p:nvCxnSpPr>
          <p:cNvPr id="43" name="Elbow Connector 42"/>
          <p:cNvCxnSpPr>
            <a:stCxn id="30" idx="2"/>
            <a:endCxn id="70" idx="1"/>
          </p:cNvCxnSpPr>
          <p:nvPr/>
        </p:nvCxnSpPr>
        <p:spPr bwMode="auto">
          <a:xfrm rot="16200000" flipH="1">
            <a:off x="5732414" y="3272057"/>
            <a:ext cx="357265" cy="1870068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CustomShape 9"/>
          <p:cNvSpPr/>
          <p:nvPr/>
        </p:nvSpPr>
        <p:spPr>
          <a:xfrm>
            <a:off x="4976012" y="4049224"/>
            <a:ext cx="1088317" cy="21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pPr>
              <a:lnSpc>
                <a:spcPct val="100000"/>
              </a:lnSpc>
            </a:pPr>
            <a: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  <a:t>DL: </a:t>
            </a:r>
            <a:r>
              <a:rPr lang="en-US" sz="900" dirty="0" err="1" smtClean="0">
                <a:solidFill>
                  <a:srgbClr val="000000"/>
                </a:solidFill>
                <a:latin typeface="Calibri"/>
                <a:ea typeface="ＭＳ Ｐゴシック"/>
              </a:rPr>
              <a:t>DstIP</a:t>
            </a:r>
            <a: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  <a:t> in UE range</a:t>
            </a:r>
            <a:endParaRPr dirty="0"/>
          </a:p>
        </p:txBody>
      </p:sp>
      <p:sp>
        <p:nvSpPr>
          <p:cNvPr id="60" name="CustomShape 35"/>
          <p:cNvSpPr/>
          <p:nvPr/>
        </p:nvSpPr>
        <p:spPr>
          <a:xfrm>
            <a:off x="5396000" y="1555590"/>
            <a:ext cx="1450080" cy="452160"/>
          </a:xfrm>
          <a:prstGeom prst="rect">
            <a:avLst/>
          </a:prstGeom>
          <a:solidFill>
            <a:srgbClr val="7030A0"/>
          </a:solidFill>
          <a:ln w="25400" cap="flat" cmpd="sng" algn="ctr">
            <a:solidFill>
              <a:schemeClr val="tx2"/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Rate limiter #</a:t>
            </a:r>
            <a:r>
              <a:rPr lang="en-US" sz="1200" kern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i</a:t>
            </a:r>
            <a:endParaRPr lang="en-US" sz="1200" kern="0" dirty="0" smtClean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key: TEID</a:t>
            </a:r>
            <a:endParaRPr sz="7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sp>
        <p:nvSpPr>
          <p:cNvPr id="70" name="CustomShape 4"/>
          <p:cNvSpPr/>
          <p:nvPr/>
        </p:nvSpPr>
        <p:spPr>
          <a:xfrm>
            <a:off x="6846080" y="3919104"/>
            <a:ext cx="1654602" cy="93324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UE selector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key: </a:t>
            </a:r>
            <a:r>
              <a:rPr lang="en-US" sz="1000" kern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IP.dst</a:t>
            </a:r>
            <a:endParaRPr lang="en-US" sz="1000" kern="0" dirty="0" smtClean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type: Hash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entries: 10k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actions: push GTP, set IP</a:t>
            </a:r>
            <a:endParaRPr sz="7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cxnSp>
        <p:nvCxnSpPr>
          <p:cNvPr id="74" name="Elbow Connector 73"/>
          <p:cNvCxnSpPr>
            <a:stCxn id="188" idx="3"/>
            <a:endCxn id="158" idx="1"/>
          </p:cNvCxnSpPr>
          <p:nvPr/>
        </p:nvCxnSpPr>
        <p:spPr bwMode="auto">
          <a:xfrm flipV="1">
            <a:off x="1544181" y="3344005"/>
            <a:ext cx="900163" cy="478381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2" name="CustomShape 3"/>
          <p:cNvSpPr/>
          <p:nvPr/>
        </p:nvSpPr>
        <p:spPr>
          <a:xfrm>
            <a:off x="1056056" y="4514048"/>
            <a:ext cx="507469" cy="408475"/>
          </a:xfrm>
          <a:prstGeom prst="roundRect">
            <a:avLst>
              <a:gd name="adj" fmla="val 14400"/>
            </a:avLst>
          </a:prstGeom>
          <a:solidFill>
            <a:srgbClr val="C0504D"/>
          </a:solidFill>
          <a:ln w="12600">
            <a:noFill/>
          </a:ln>
          <a:effectLst/>
        </p:spPr>
        <p:txBody>
          <a:bodyPr wrap="none" lIns="72000" tIns="45000" rIns="72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out 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port</a:t>
            </a:r>
            <a:endParaRPr kumimoji="0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cxnSp>
        <p:nvCxnSpPr>
          <p:cNvPr id="78" name="Straight Arrow Connector 77"/>
          <p:cNvCxnSpPr>
            <a:stCxn id="188" idx="2"/>
          </p:cNvCxnSpPr>
          <p:nvPr/>
        </p:nvCxnSpPr>
        <p:spPr bwMode="auto">
          <a:xfrm flipH="1">
            <a:off x="594186" y="4254116"/>
            <a:ext cx="400086" cy="2501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188" idx="2"/>
            <a:endCxn id="92" idx="0"/>
          </p:cNvCxnSpPr>
          <p:nvPr/>
        </p:nvCxnSpPr>
        <p:spPr bwMode="auto">
          <a:xfrm>
            <a:off x="994272" y="4254116"/>
            <a:ext cx="315519" cy="2599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9" name="Elbow Connector 128"/>
          <p:cNvCxnSpPr>
            <a:stCxn id="158" idx="3"/>
            <a:endCxn id="30" idx="1"/>
          </p:cNvCxnSpPr>
          <p:nvPr/>
        </p:nvCxnSpPr>
        <p:spPr bwMode="auto">
          <a:xfrm>
            <a:off x="3572224" y="3344005"/>
            <a:ext cx="678748" cy="388063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3" name="Elbow Connector 132"/>
          <p:cNvCxnSpPr>
            <a:stCxn id="45" idx="0"/>
            <a:endCxn id="60" idx="1"/>
          </p:cNvCxnSpPr>
          <p:nvPr/>
        </p:nvCxnSpPr>
        <p:spPr bwMode="auto">
          <a:xfrm rot="5400000" flipH="1" flipV="1">
            <a:off x="4884918" y="1872764"/>
            <a:ext cx="602176" cy="419988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6" name="Elbow Connector 135"/>
          <p:cNvCxnSpPr>
            <a:stCxn id="70" idx="0"/>
            <a:endCxn id="60" idx="2"/>
          </p:cNvCxnSpPr>
          <p:nvPr/>
        </p:nvCxnSpPr>
        <p:spPr bwMode="auto">
          <a:xfrm rot="16200000" flipV="1">
            <a:off x="5941534" y="2187256"/>
            <a:ext cx="1911354" cy="1552341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9" name="Straight Arrow Connector 138"/>
          <p:cNvCxnSpPr>
            <a:stCxn id="60" idx="3"/>
            <a:endCxn id="160" idx="1"/>
          </p:cNvCxnSpPr>
          <p:nvPr/>
        </p:nvCxnSpPr>
        <p:spPr bwMode="auto">
          <a:xfrm>
            <a:off x="6846080" y="1781670"/>
            <a:ext cx="583912" cy="9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947175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6061075" y="1350169"/>
            <a:ext cx="2687638" cy="3724751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Configuration</a:t>
            </a:r>
            <a:endParaRPr lang="en-US" dirty="0"/>
          </a:p>
          <a:p>
            <a:pPr lvl="1"/>
            <a:r>
              <a:rPr lang="en-US" dirty="0" smtClean="0"/>
              <a:t>roughly same as previous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set </a:t>
            </a:r>
            <a:r>
              <a:rPr lang="en-US" dirty="0">
                <a:sym typeface="Wingdings" panose="05000000000000000000" pitchFamily="2" charset="2"/>
              </a:rPr>
              <a:t>IP addresses + TEIDs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use same TEIDs UL/DL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do not do fragmentation (limit MTU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firewall rules should match servers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UL: check destinations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DL: check sources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routes should match traffic</a:t>
            </a:r>
          </a:p>
          <a:p>
            <a:pPr lvl="1"/>
            <a:endParaRPr lang="en-US" dirty="0"/>
          </a:p>
          <a:p>
            <a:r>
              <a:rPr lang="en-US" dirty="0"/>
              <a:t>Tests</a:t>
            </a:r>
            <a:r>
              <a:rPr lang="en-US" dirty="0" smtClean="0"/>
              <a:t>: same as previous</a:t>
            </a:r>
            <a:endParaRPr lang="en-US" dirty="0"/>
          </a:p>
          <a:p>
            <a:pPr lvl="1"/>
            <a:r>
              <a:rPr lang="en-US" dirty="0"/>
              <a:t>2 x </a:t>
            </a:r>
            <a:r>
              <a:rPr lang="en-US" dirty="0" err="1"/>
              <a:t>uni</a:t>
            </a:r>
            <a:r>
              <a:rPr lang="en-US" dirty="0"/>
              <a:t> + bi-directional</a:t>
            </a:r>
          </a:p>
          <a:p>
            <a:pPr lvl="1"/>
            <a:r>
              <a:rPr lang="en-US" dirty="0"/>
              <a:t>1-2-4-8-… cores</a:t>
            </a:r>
          </a:p>
          <a:p>
            <a:pPr lvl="1"/>
            <a:r>
              <a:rPr lang="en-US" dirty="0"/>
              <a:t>64-1280 byte packets</a:t>
            </a:r>
          </a:p>
          <a:p>
            <a:pPr lvl="2"/>
            <a:r>
              <a:rPr lang="en-US" dirty="0"/>
              <a:t>to avoid fragmentation</a:t>
            </a:r>
          </a:p>
          <a:p>
            <a:pPr lvl="2"/>
            <a:r>
              <a:rPr lang="en-US" dirty="0"/>
              <a:t>(if needed we can test it later)</a:t>
            </a:r>
          </a:p>
          <a:p>
            <a:pPr lvl="1"/>
            <a:endParaRPr lang="en-GB" dirty="0"/>
          </a:p>
          <a:p>
            <a:r>
              <a:rPr lang="en-GB" dirty="0"/>
              <a:t>In: physical 10/40/100G</a:t>
            </a:r>
          </a:p>
          <a:p>
            <a:r>
              <a:rPr lang="en-GB" dirty="0"/>
              <a:t>Out: physical 10/40/100G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/>
              <a:t>DL (to UE</a:t>
            </a:r>
            <a:r>
              <a:rPr lang="en-GB" dirty="0" smtClean="0"/>
              <a:t>):</a:t>
            </a:r>
            <a:r>
              <a:rPr lang="en-GB" dirty="0" err="1" smtClean="0"/>
              <a:t>VxLAN</a:t>
            </a:r>
            <a:r>
              <a:rPr lang="en-GB" dirty="0" smtClean="0"/>
              <a:t> encapsulated normal </a:t>
            </a:r>
            <a:r>
              <a:rPr lang="en-GB" dirty="0"/>
              <a:t>IP </a:t>
            </a:r>
            <a:r>
              <a:rPr lang="en-GB" dirty="0" smtClean="0"/>
              <a:t>packets</a:t>
            </a:r>
          </a:p>
          <a:p>
            <a:pPr marL="811212" lvl="1" indent="-45720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L2 and L3 check (physical MAC and IP, type </a:t>
            </a:r>
            <a:r>
              <a:rPr lang="en-US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VxLAN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)</a:t>
            </a:r>
            <a:endParaRPr lang="en-GB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811212" lvl="1" indent="-457200">
              <a:buFont typeface="+mj-lt"/>
              <a:buAutoNum type="arabicPeriod"/>
            </a:pPr>
            <a:r>
              <a:rPr lang="en-GB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VxLAN</a:t>
            </a:r>
            <a:r>
              <a:rPr lang="en-GB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decapsulation</a:t>
            </a:r>
            <a:endParaRPr lang="en-GB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811212" lvl="1" indent="-457200">
              <a:buFont typeface="+mj-lt"/>
              <a:buAutoNum type="arabicPeriod"/>
            </a:pPr>
            <a:r>
              <a:rPr lang="en-GB" dirty="0" smtClean="0"/>
              <a:t>L2 check</a:t>
            </a:r>
          </a:p>
          <a:p>
            <a:pPr marL="811212" lvl="1" indent="-457200">
              <a:buFont typeface="+mj-lt"/>
              <a:buAutoNum type="arabicPeriod"/>
            </a:pPr>
            <a:r>
              <a:rPr lang="en-GB" dirty="0" smtClean="0"/>
              <a:t>L3 check (</a:t>
            </a:r>
            <a:r>
              <a:rPr lang="en-GB" dirty="0" err="1" smtClean="0"/>
              <a:t>DstIP</a:t>
            </a:r>
            <a:r>
              <a:rPr lang="en-GB" dirty="0" smtClean="0"/>
              <a:t> in UE </a:t>
            </a:r>
            <a:r>
              <a:rPr lang="en-GB" dirty="0" err="1" smtClean="0"/>
              <a:t>rng</a:t>
            </a:r>
            <a:r>
              <a:rPr lang="en-GB" dirty="0" smtClean="0"/>
              <a:t>)</a:t>
            </a:r>
            <a:endParaRPr lang="en-GB" dirty="0"/>
          </a:p>
          <a:p>
            <a:pPr marL="811212" lvl="1" indent="-457200">
              <a:buFont typeface="+mj-lt"/>
              <a:buAutoNum type="arabicPeriod"/>
            </a:pPr>
            <a:r>
              <a:rPr lang="en-GB" dirty="0" smtClean="0"/>
              <a:t>global </a:t>
            </a:r>
            <a:r>
              <a:rPr lang="en-GB" dirty="0"/>
              <a:t>firewall rules</a:t>
            </a:r>
          </a:p>
          <a:p>
            <a:pPr marL="811212" lvl="1" indent="-457200">
              <a:buFont typeface="+mj-lt"/>
              <a:buAutoNum type="arabicPeriod"/>
            </a:pPr>
            <a:r>
              <a:rPr lang="en-GB" dirty="0"/>
              <a:t>bearer select </a:t>
            </a:r>
            <a:r>
              <a:rPr lang="en-GB" dirty="0" smtClean="0"/>
              <a:t>(TFT, </a:t>
            </a:r>
            <a:r>
              <a:rPr lang="en-GB" dirty="0" err="1" smtClean="0"/>
              <a:t>DstIP</a:t>
            </a:r>
            <a:r>
              <a:rPr lang="en-GB" dirty="0" smtClean="0"/>
              <a:t>)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optimal lookup?</a:t>
            </a:r>
            <a:endParaRPr lang="en-GB" dirty="0">
              <a:solidFill>
                <a:srgbClr val="FF0000"/>
              </a:solidFill>
            </a:endParaRPr>
          </a:p>
          <a:p>
            <a:pPr marL="811212" lvl="1" indent="-457200">
              <a:buFont typeface="+mj-lt"/>
              <a:buAutoNum type="arabicPeriod"/>
            </a:pPr>
            <a:r>
              <a:rPr lang="en-GB" dirty="0" smtClean="0"/>
              <a:t>rate </a:t>
            </a:r>
            <a:r>
              <a:rPr lang="en-GB" dirty="0"/>
              <a:t>limit per bearer - or ECM flagging</a:t>
            </a:r>
          </a:p>
          <a:p>
            <a:pPr marL="811212" lvl="1" indent="-457200">
              <a:buFont typeface="+mj-lt"/>
              <a:buAutoNum type="arabicPeriod"/>
            </a:pPr>
            <a:r>
              <a:rPr lang="en-GB" dirty="0"/>
              <a:t>volume accounting + event generation</a:t>
            </a:r>
          </a:p>
          <a:p>
            <a:pPr marL="811212" lvl="1" indent="-457200">
              <a:buFont typeface="+mj-lt"/>
              <a:buAutoNum type="arabicPeriod"/>
            </a:pPr>
            <a:r>
              <a:rPr lang="en-US" dirty="0" smtClean="0"/>
              <a:t>GTP encapsulation (TEID, </a:t>
            </a:r>
            <a:r>
              <a:rPr lang="en-US" dirty="0" err="1" smtClean="0"/>
              <a:t>DstIP</a:t>
            </a:r>
            <a:r>
              <a:rPr lang="en-US" dirty="0" smtClean="0"/>
              <a:t>, </a:t>
            </a:r>
            <a:r>
              <a:rPr lang="en-US" dirty="0" err="1" smtClean="0"/>
              <a:t>SrcIP</a:t>
            </a:r>
            <a:r>
              <a:rPr lang="en-US" dirty="0" smtClean="0"/>
              <a:t>)</a:t>
            </a:r>
            <a:endParaRPr lang="en-GB" dirty="0" smtClean="0"/>
          </a:p>
          <a:p>
            <a:pPr marL="811212" lvl="1" indent="-457200">
              <a:buFont typeface="+mj-lt"/>
              <a:buAutoNum type="arabicPeriod"/>
            </a:pPr>
            <a:r>
              <a:rPr lang="en-GB" dirty="0" smtClean="0"/>
              <a:t>traffic management</a:t>
            </a:r>
          </a:p>
          <a:p>
            <a:pPr marL="811212" lvl="1" indent="-457200">
              <a:buFont typeface="+mj-lt"/>
              <a:buAutoNum type="arabicPeriod"/>
            </a:pPr>
            <a:r>
              <a:rPr lang="en-US" dirty="0" smtClean="0"/>
              <a:t>L3 routing towards S1U</a:t>
            </a:r>
            <a:endParaRPr lang="en-GB" dirty="0" smtClean="0"/>
          </a:p>
          <a:p>
            <a:pPr marL="811212" lvl="1" indent="-457200">
              <a:buFont typeface="+mj-lt"/>
              <a:buAutoNum type="arabicPeriod"/>
            </a:pPr>
            <a:r>
              <a:rPr lang="en-GB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VxLAN</a:t>
            </a:r>
            <a:r>
              <a:rPr lang="en-GB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GB" dirty="0">
                <a:solidFill>
                  <a:schemeClr val="tx2">
                    <a:lumMod val="50000"/>
                    <a:lumOff val="50000"/>
                  </a:schemeClr>
                </a:solidFill>
              </a:rPr>
              <a:t>encapsulation</a:t>
            </a:r>
          </a:p>
          <a:p>
            <a:pPr marL="811212" lvl="1" indent="-45720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L3 routing towards DCGW</a:t>
            </a:r>
          </a:p>
          <a:p>
            <a:pPr marL="811212" lvl="1" indent="-45720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L2 </a:t>
            </a:r>
            <a:r>
              <a:rPr lang="en-US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fwd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93699" y="1350169"/>
            <a:ext cx="2835275" cy="3543299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UL (from UE): </a:t>
            </a:r>
            <a:r>
              <a:rPr lang="en-GB" dirty="0" err="1" smtClean="0"/>
              <a:t>VxLAN</a:t>
            </a:r>
            <a:r>
              <a:rPr lang="en-GB" dirty="0" smtClean="0"/>
              <a:t> encapsulated GTP packets</a:t>
            </a:r>
          </a:p>
          <a:p>
            <a:pPr marL="811212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L2 and L3 check (physical MAC and IP, type </a:t>
            </a:r>
            <a:r>
              <a:rPr lang="en-US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VxLAN</a:t>
            </a: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)</a:t>
            </a:r>
            <a:endParaRPr lang="en-GB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811212" lvl="1" indent="-457200">
              <a:buFont typeface="+mj-lt"/>
              <a:buAutoNum type="arabicPeriod"/>
            </a:pPr>
            <a:r>
              <a:rPr lang="en-GB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VxLAN</a:t>
            </a:r>
            <a:r>
              <a:rPr lang="en-GB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decapsulation</a:t>
            </a:r>
            <a:endParaRPr lang="en-GB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811212" lvl="1" indent="-457200">
              <a:buFont typeface="+mj-lt"/>
              <a:buAutoNum type="arabicPeriod"/>
            </a:pPr>
            <a:r>
              <a:rPr lang="en-GB" dirty="0"/>
              <a:t>L2, L3 and L4 check </a:t>
            </a:r>
            <a:r>
              <a:rPr lang="en-GB" dirty="0" smtClean="0"/>
              <a:t>(GW, UDP</a:t>
            </a:r>
            <a:r>
              <a:rPr lang="en-GB" dirty="0"/>
              <a:t>, 2152)</a:t>
            </a:r>
          </a:p>
          <a:p>
            <a:pPr marL="811212" lvl="1" indent="-457200">
              <a:buFont typeface="+mj-lt"/>
              <a:buAutoNum type="arabicPeriod"/>
            </a:pPr>
            <a:r>
              <a:rPr lang="en-GB" dirty="0"/>
              <a:t>GTP </a:t>
            </a:r>
            <a:r>
              <a:rPr lang="en-GB" dirty="0" err="1" smtClean="0"/>
              <a:t>decapsulation</a:t>
            </a:r>
            <a:endParaRPr lang="en-GB" dirty="0"/>
          </a:p>
          <a:p>
            <a:pPr marL="811212" lvl="1" indent="-457200">
              <a:buFont typeface="+mj-lt"/>
              <a:buAutoNum type="arabicPeriod"/>
            </a:pPr>
            <a:r>
              <a:rPr lang="en-GB" dirty="0" smtClean="0"/>
              <a:t>global firewall </a:t>
            </a:r>
            <a:r>
              <a:rPr lang="en-GB" dirty="0"/>
              <a:t>rules</a:t>
            </a:r>
          </a:p>
          <a:p>
            <a:pPr marL="811212" lvl="1" indent="-457200">
              <a:buFont typeface="+mj-lt"/>
              <a:buAutoNum type="arabicPeriod"/>
            </a:pPr>
            <a:r>
              <a:rPr lang="en-GB" dirty="0"/>
              <a:t>bearer </a:t>
            </a:r>
            <a:r>
              <a:rPr lang="en-GB" dirty="0" smtClean="0"/>
              <a:t>select (TEID)</a:t>
            </a:r>
            <a:endParaRPr lang="en-GB" dirty="0"/>
          </a:p>
          <a:p>
            <a:pPr marL="811212" lvl="1" indent="-457200">
              <a:buFont typeface="+mj-lt"/>
              <a:buAutoNum type="arabicPeriod"/>
            </a:pPr>
            <a:r>
              <a:rPr lang="en-GB" dirty="0"/>
              <a:t>rate limit per bearer - or ECM flagging</a:t>
            </a:r>
          </a:p>
          <a:p>
            <a:pPr marL="811212" lvl="1" indent="-457200">
              <a:buFont typeface="+mj-lt"/>
              <a:buAutoNum type="arabicPeriod"/>
            </a:pPr>
            <a:r>
              <a:rPr lang="en-GB" dirty="0" smtClean="0"/>
              <a:t>volume accounting + event generation</a:t>
            </a:r>
          </a:p>
          <a:p>
            <a:pPr marL="811212" lvl="1" indent="-457200">
              <a:buFont typeface="+mj-lt"/>
              <a:buAutoNum type="arabicPeriod"/>
            </a:pPr>
            <a:r>
              <a:rPr lang="en-GB" dirty="0" smtClean="0"/>
              <a:t>traffic </a:t>
            </a:r>
            <a:r>
              <a:rPr lang="en-GB" dirty="0"/>
              <a:t>management - e.g. Priority queuing + WFQ between same </a:t>
            </a:r>
            <a:r>
              <a:rPr lang="en-GB" dirty="0" err="1"/>
              <a:t>prio</a:t>
            </a:r>
            <a:r>
              <a:rPr lang="en-GB" dirty="0"/>
              <a:t> users/bearers</a:t>
            </a:r>
          </a:p>
          <a:p>
            <a:pPr marL="811212" lvl="1" indent="-457200">
              <a:buFont typeface="+mj-lt"/>
              <a:buAutoNum type="arabicPeriod"/>
            </a:pPr>
            <a:r>
              <a:rPr lang="en-GB" dirty="0" smtClean="0"/>
              <a:t>L3 routing towards </a:t>
            </a:r>
            <a:r>
              <a:rPr lang="en-GB" dirty="0" err="1" smtClean="0"/>
              <a:t>Gi</a:t>
            </a:r>
            <a:endParaRPr lang="en-GB" dirty="0" smtClean="0"/>
          </a:p>
          <a:p>
            <a:pPr marL="811212" lvl="1" indent="-457200">
              <a:buFont typeface="+mj-lt"/>
              <a:buAutoNum type="arabicPeriod"/>
            </a:pPr>
            <a:r>
              <a:rPr lang="en-GB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VxLAN</a:t>
            </a:r>
            <a:r>
              <a:rPr lang="en-GB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encapsulation</a:t>
            </a:r>
          </a:p>
          <a:p>
            <a:pPr marL="811212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L3 routing towards DCGW</a:t>
            </a:r>
          </a:p>
          <a:p>
            <a:pPr marL="811212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L2 </a:t>
            </a:r>
            <a:r>
              <a:rPr lang="en-US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fwd</a:t>
            </a:r>
            <a:endParaRPr lang="en-GB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virtual mobile </a:t>
            </a:r>
            <a:r>
              <a:rPr lang="en-US" dirty="0" err="1" smtClean="0"/>
              <a:t>gw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infra, </a:t>
            </a:r>
            <a:r>
              <a:rPr lang="en-US" sz="2700" dirty="0" err="1" smtClean="0"/>
              <a:t>gtp</a:t>
            </a:r>
            <a:r>
              <a:rPr lang="en-US" sz="2700" dirty="0" smtClean="0"/>
              <a:t>, rate limit, firewall, etc.</a:t>
            </a:r>
            <a:endParaRPr lang="en-GB" dirty="0"/>
          </a:p>
        </p:txBody>
      </p:sp>
      <p:sp>
        <p:nvSpPr>
          <p:cNvPr id="6" name="Right Brace 5"/>
          <p:cNvSpPr/>
          <p:nvPr/>
        </p:nvSpPr>
        <p:spPr bwMode="auto">
          <a:xfrm>
            <a:off x="2903220" y="4297680"/>
            <a:ext cx="190500" cy="595788"/>
          </a:xfrm>
          <a:prstGeom prst="rightBrace">
            <a:avLst/>
          </a:prstGeom>
          <a:noFill/>
          <a:ln w="1270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63239" y="4464769"/>
            <a:ext cx="6038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infra</a:t>
            </a:r>
            <a:endParaRPr lang="en-GB" sz="11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792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6876" y="1349999"/>
            <a:ext cx="8351839" cy="3483258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Hardware related test cases</a:t>
            </a:r>
          </a:p>
          <a:p>
            <a:pPr marL="814387" lvl="1" indent="-457200"/>
            <a:r>
              <a:rPr lang="en-US" dirty="0" smtClean="0"/>
              <a:t>NIC delay + bandwidth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Simple </a:t>
            </a:r>
            <a:r>
              <a:rPr lang="en-US" dirty="0" smtClean="0"/>
              <a:t>use </a:t>
            </a:r>
            <a:r>
              <a:rPr lang="en-US" dirty="0" smtClean="0"/>
              <a:t>cases</a:t>
            </a:r>
          </a:p>
          <a:p>
            <a:pPr marL="814387" lvl="1" indent="-457200"/>
            <a:r>
              <a:rPr lang="en-US" dirty="0" smtClean="0"/>
              <a:t>l2fwd + l3fwd</a:t>
            </a:r>
          </a:p>
          <a:p>
            <a:pPr marL="814387" lvl="1" indent="-457200"/>
            <a:r>
              <a:rPr lang="en-US" dirty="0" smtClean="0"/>
              <a:t>data center gateway (</a:t>
            </a:r>
            <a:r>
              <a:rPr lang="en-US" dirty="0" err="1" smtClean="0"/>
              <a:t>vxlan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Complex core network use cases</a:t>
            </a:r>
          </a:p>
          <a:p>
            <a:pPr marL="814387" lvl="1" indent="-457200"/>
            <a:r>
              <a:rPr lang="en-US" dirty="0"/>
              <a:t>simplified mobile gateway (GTP, rate policing, l2fwd, </a:t>
            </a:r>
            <a:r>
              <a:rPr lang="en-US" dirty="0" smtClean="0"/>
              <a:t>l3fwd only)</a:t>
            </a:r>
            <a:endParaRPr lang="en-US" dirty="0"/>
          </a:p>
          <a:p>
            <a:pPr marL="814387" lvl="1" indent="-457200"/>
            <a:r>
              <a:rPr lang="en-US" dirty="0" smtClean="0"/>
              <a:t>complex mobile </a:t>
            </a:r>
            <a:r>
              <a:rPr lang="en-US" dirty="0" smtClean="0"/>
              <a:t>gateway</a:t>
            </a:r>
          </a:p>
          <a:p>
            <a:pPr marL="814387" lvl="1" indent="-457200"/>
            <a:r>
              <a:rPr lang="en-US" dirty="0" smtClean="0"/>
              <a:t>BNG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Radio </a:t>
            </a:r>
            <a:r>
              <a:rPr lang="en-US" dirty="0" smtClean="0"/>
              <a:t>base station </a:t>
            </a:r>
            <a:r>
              <a:rPr lang="en-US" dirty="0" smtClean="0"/>
              <a:t>(only packet </a:t>
            </a:r>
            <a:r>
              <a:rPr lang="en-US" dirty="0" smtClean="0"/>
              <a:t>processing </a:t>
            </a:r>
            <a:r>
              <a:rPr lang="en-US" dirty="0" smtClean="0"/>
              <a:t>unit)</a:t>
            </a:r>
            <a:endParaRPr lang="en-US" dirty="0" smtClean="0"/>
          </a:p>
          <a:p>
            <a:pPr marL="814387" lvl="1" indent="-457200"/>
            <a:r>
              <a:rPr lang="en-US" dirty="0" smtClean="0"/>
              <a:t>PDCP + TN</a:t>
            </a:r>
          </a:p>
          <a:p>
            <a:pPr marL="814387" lvl="1" indent="-457200"/>
            <a:r>
              <a:rPr lang="en-US" dirty="0" smtClean="0"/>
              <a:t>PDCP + TN + RLC + Air scheduler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End-to-end use cases</a:t>
            </a:r>
          </a:p>
          <a:p>
            <a:pPr marL="814387" lvl="1" indent="-457200"/>
            <a:r>
              <a:rPr lang="en-US" dirty="0" smtClean="0"/>
              <a:t>service chaining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case 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137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/>
          <p:cNvSpPr/>
          <p:nvPr/>
        </p:nvSpPr>
        <p:spPr bwMode="auto">
          <a:xfrm>
            <a:off x="3374524" y="1074420"/>
            <a:ext cx="5754235" cy="3970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APP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12458" y="1074420"/>
            <a:ext cx="3294128" cy="397002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INFRA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1369478" y="2366413"/>
            <a:ext cx="1127880" cy="597013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Ethertype</a:t>
            </a:r>
            <a:endParaRPr sz="12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key: </a:t>
            </a:r>
            <a:r>
              <a:rPr lang="en-US" sz="1000" kern="0" dirty="0" err="1">
                <a:solidFill>
                  <a:srgbClr val="FFFFFF"/>
                </a:solidFill>
                <a:latin typeface="Calibri"/>
                <a:ea typeface="ＭＳ Ｐゴシック"/>
              </a:rPr>
              <a:t>Ethertype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entries: 2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sp>
        <p:nvSpPr>
          <p:cNvPr id="160" name="CustomShape 4"/>
          <p:cNvSpPr/>
          <p:nvPr/>
        </p:nvSpPr>
        <p:spPr>
          <a:xfrm>
            <a:off x="7675245" y="1428509"/>
            <a:ext cx="762971" cy="5637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</a:rPr>
              <a:t>L3 </a:t>
            </a: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</a:rPr>
              <a:t>block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</a:rPr>
              <a:t>(internal)</a:t>
            </a:r>
            <a:endParaRPr sz="1000" kern="0" dirty="0">
              <a:solidFill>
                <a:schemeClr val="accent1">
                  <a:lumMod val="50000"/>
                </a:schemeClr>
              </a:solidFill>
              <a:latin typeface="Calibri"/>
              <a:ea typeface="ＭＳ Ｐゴシック"/>
            </a:endParaRPr>
          </a:p>
        </p:txBody>
      </p:sp>
      <p:sp>
        <p:nvSpPr>
          <p:cNvPr id="166" name="CustomShape 9"/>
          <p:cNvSpPr/>
          <p:nvPr/>
        </p:nvSpPr>
        <p:spPr>
          <a:xfrm>
            <a:off x="1941039" y="2148280"/>
            <a:ext cx="1088317" cy="21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pPr>
              <a:lnSpc>
                <a:spcPct val="100000"/>
              </a:lnSpc>
            </a:pPr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/>
              </a:rPr>
              <a:t>type = </a:t>
            </a:r>
            <a: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  <a:t>ARP</a:t>
            </a:r>
            <a:endParaRPr dirty="0"/>
          </a:p>
        </p:txBody>
      </p:sp>
      <p:sp>
        <p:nvSpPr>
          <p:cNvPr id="168" name="CustomShape 11"/>
          <p:cNvSpPr/>
          <p:nvPr/>
        </p:nvSpPr>
        <p:spPr>
          <a:xfrm>
            <a:off x="1464465" y="3817180"/>
            <a:ext cx="1527118" cy="2038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/>
              </a:rPr>
              <a:t>own </a:t>
            </a:r>
            <a: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  <a:t>MAC</a:t>
            </a:r>
            <a:b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</a:br>
            <a: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  <a:t>broadcast</a:t>
            </a:r>
            <a:endParaRPr dirty="0"/>
          </a:p>
        </p:txBody>
      </p:sp>
      <p:sp>
        <p:nvSpPr>
          <p:cNvPr id="187" name="CustomShape 30"/>
          <p:cNvSpPr/>
          <p:nvPr/>
        </p:nvSpPr>
        <p:spPr>
          <a:xfrm>
            <a:off x="1266957" y="1487160"/>
            <a:ext cx="1242374" cy="470070"/>
          </a:xfrm>
          <a:prstGeom prst="roundRect">
            <a:avLst>
              <a:gd name="adj" fmla="val 14400"/>
            </a:avLst>
          </a:prstGeom>
          <a:solidFill>
            <a:srgbClr val="FFC00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4079" tIns="33800" rIns="54079" bIns="33800" anchor="ctr"/>
          <a:lstStyle/>
          <a:p>
            <a:pPr>
              <a:lnSpc>
                <a:spcPct val="100000"/>
              </a:lnSpc>
            </a:pPr>
            <a:r>
              <a:rPr lang="en-US" strike="noStrike" dirty="0" smtClean="0">
                <a:solidFill>
                  <a:srgbClr val="FFFFFF"/>
                </a:solidFill>
                <a:latin typeface="Arial"/>
                <a:ea typeface="ＭＳ Ｐゴシック"/>
              </a:rPr>
              <a:t>Infra CP</a:t>
            </a:r>
            <a:endParaRPr dirty="0"/>
          </a:p>
        </p:txBody>
      </p:sp>
      <p:sp>
        <p:nvSpPr>
          <p:cNvPr id="188" name="CustomShape 31"/>
          <p:cNvSpPr/>
          <p:nvPr/>
        </p:nvSpPr>
        <p:spPr>
          <a:xfrm>
            <a:off x="360543" y="3390656"/>
            <a:ext cx="1099818" cy="8634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</a:rPr>
              <a:t>L2 block</a:t>
            </a:r>
            <a:endParaRPr sz="1200" kern="0" dirty="0">
              <a:solidFill>
                <a:schemeClr val="accent1">
                  <a:lumMod val="50000"/>
                </a:schemeClr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</a:rPr>
              <a:t>(see L2 </a:t>
            </a:r>
            <a:r>
              <a:rPr lang="en-US" sz="1000" kern="0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</a:rPr>
              <a:t>fwd</a:t>
            </a:r>
            <a:r>
              <a:rPr lang="en-US" sz="1000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</a:rPr>
              <a:t> case)</a:t>
            </a:r>
            <a:endParaRPr sz="1000" kern="0" dirty="0">
              <a:solidFill>
                <a:schemeClr val="accent1">
                  <a:lumMod val="50000"/>
                </a:schemeClr>
              </a:solidFill>
              <a:latin typeface="Calibri"/>
              <a:ea typeface="ＭＳ Ｐゴシック"/>
            </a:endParaRPr>
          </a:p>
        </p:txBody>
      </p:sp>
      <p:cxnSp>
        <p:nvCxnSpPr>
          <p:cNvPr id="4" name="Elbow Connector 3"/>
          <p:cNvCxnSpPr>
            <a:stCxn id="188" idx="0"/>
            <a:endCxn id="187" idx="0"/>
          </p:cNvCxnSpPr>
          <p:nvPr/>
        </p:nvCxnSpPr>
        <p:spPr bwMode="auto">
          <a:xfrm rot="5400000" flipH="1" flipV="1">
            <a:off x="447550" y="1950062"/>
            <a:ext cx="1903496" cy="977692"/>
          </a:xfrm>
          <a:prstGeom prst="bentConnector3">
            <a:avLst>
              <a:gd name="adj1" fmla="val 112009"/>
            </a:avLst>
          </a:prstGeom>
          <a:solidFill>
            <a:schemeClr val="accent1"/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Elbow Connector 6"/>
          <p:cNvCxnSpPr>
            <a:stCxn id="158" idx="0"/>
            <a:endCxn id="187" idx="1"/>
          </p:cNvCxnSpPr>
          <p:nvPr/>
        </p:nvCxnSpPr>
        <p:spPr bwMode="auto">
          <a:xfrm rot="16200000" flipV="1">
            <a:off x="1278079" y="1711073"/>
            <a:ext cx="644218" cy="666461"/>
          </a:xfrm>
          <a:prstGeom prst="bentConnector4">
            <a:avLst>
              <a:gd name="adj1" fmla="val 31758"/>
              <a:gd name="adj2" fmla="val 134301"/>
            </a:avLst>
          </a:prstGeom>
          <a:solidFill>
            <a:schemeClr val="accent1"/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Title 5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virtual mobile </a:t>
            </a:r>
            <a:r>
              <a:rPr lang="en-US" dirty="0" err="1" smtClean="0"/>
              <a:t>gw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full pipeline (including infra)</a:t>
            </a:r>
            <a:endParaRPr lang="en-GB" sz="2700" dirty="0"/>
          </a:p>
        </p:txBody>
      </p:sp>
      <p:sp>
        <p:nvSpPr>
          <p:cNvPr id="30" name="CustomShape 17"/>
          <p:cNvSpPr/>
          <p:nvPr/>
        </p:nvSpPr>
        <p:spPr>
          <a:xfrm>
            <a:off x="3845921" y="4108441"/>
            <a:ext cx="1334488" cy="592782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IP + UDP select</a:t>
            </a:r>
            <a:endParaRPr sz="12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key: </a:t>
            </a:r>
            <a:r>
              <a:rPr lang="en-US" sz="1000" kern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IP.dst</a:t>
            </a: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, UDP </a:t>
            </a:r>
            <a:r>
              <a:rPr lang="en-US" sz="1000" kern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dport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entries</a:t>
            </a: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: 2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sp>
        <p:nvSpPr>
          <p:cNvPr id="45" name="CustomShape 35"/>
          <p:cNvSpPr/>
          <p:nvPr/>
        </p:nvSpPr>
        <p:spPr>
          <a:xfrm>
            <a:off x="3845921" y="3247365"/>
            <a:ext cx="1334488" cy="45216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GTP handler</a:t>
            </a:r>
            <a:endParaRPr sz="12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(pop GTP, save TEID)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cxnSp>
        <p:nvCxnSpPr>
          <p:cNvPr id="27" name="Straight Arrow Connector 26"/>
          <p:cNvCxnSpPr>
            <a:stCxn id="30" idx="0"/>
            <a:endCxn id="45" idx="2"/>
          </p:cNvCxnSpPr>
          <p:nvPr/>
        </p:nvCxnSpPr>
        <p:spPr bwMode="auto">
          <a:xfrm flipV="1">
            <a:off x="4513165" y="3699525"/>
            <a:ext cx="0" cy="4089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CustomShape 9"/>
          <p:cNvSpPr/>
          <p:nvPr/>
        </p:nvSpPr>
        <p:spPr>
          <a:xfrm>
            <a:off x="4510001" y="3891321"/>
            <a:ext cx="1088317" cy="21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pPr>
              <a:lnSpc>
                <a:spcPct val="100000"/>
              </a:lnSpc>
            </a:pPr>
            <a: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  <a:t>UL: GW IP, UDP, 2152</a:t>
            </a:r>
            <a:endParaRPr dirty="0"/>
          </a:p>
        </p:txBody>
      </p:sp>
      <p:cxnSp>
        <p:nvCxnSpPr>
          <p:cNvPr id="43" name="Elbow Connector 42"/>
          <p:cNvCxnSpPr>
            <a:stCxn id="30" idx="2"/>
            <a:endCxn id="117" idx="2"/>
          </p:cNvCxnSpPr>
          <p:nvPr/>
        </p:nvCxnSpPr>
        <p:spPr bwMode="auto">
          <a:xfrm rot="5400000" flipH="1" flipV="1">
            <a:off x="5296086" y="3858009"/>
            <a:ext cx="60292" cy="1626135"/>
          </a:xfrm>
          <a:prstGeom prst="bentConnector3">
            <a:avLst>
              <a:gd name="adj1" fmla="val -379155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CustomShape 9"/>
          <p:cNvSpPr/>
          <p:nvPr/>
        </p:nvSpPr>
        <p:spPr>
          <a:xfrm>
            <a:off x="4510000" y="4701222"/>
            <a:ext cx="1088317" cy="21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pPr>
              <a:lnSpc>
                <a:spcPct val="100000"/>
              </a:lnSpc>
            </a:pPr>
            <a: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  <a:t>DL: </a:t>
            </a:r>
            <a:r>
              <a:rPr lang="en-US" sz="900" dirty="0" err="1" smtClean="0">
                <a:solidFill>
                  <a:srgbClr val="000000"/>
                </a:solidFill>
                <a:latin typeface="Calibri"/>
                <a:ea typeface="ＭＳ Ｐゴシック"/>
              </a:rPr>
              <a:t>DstIP</a:t>
            </a:r>
            <a: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  <a:t> in UE range</a:t>
            </a:r>
            <a:endParaRPr dirty="0"/>
          </a:p>
        </p:txBody>
      </p:sp>
      <p:grpSp>
        <p:nvGrpSpPr>
          <p:cNvPr id="33" name="Group 32"/>
          <p:cNvGrpSpPr/>
          <p:nvPr/>
        </p:nvGrpSpPr>
        <p:grpSpPr>
          <a:xfrm>
            <a:off x="4807030" y="2470433"/>
            <a:ext cx="1146952" cy="557355"/>
            <a:chOff x="6064329" y="2559724"/>
            <a:chExt cx="1556760" cy="557355"/>
          </a:xfrm>
        </p:grpSpPr>
        <p:sp>
          <p:nvSpPr>
            <p:cNvPr id="66" name="CustomShape 35"/>
            <p:cNvSpPr/>
            <p:nvPr/>
          </p:nvSpPr>
          <p:spPr>
            <a:xfrm>
              <a:off x="6171009" y="2559724"/>
              <a:ext cx="1450080" cy="452160"/>
            </a:xfrm>
            <a:prstGeom prst="rect">
              <a:avLst/>
            </a:prstGeom>
            <a:solidFill>
              <a:srgbClr val="7030A0"/>
            </a:solidFill>
            <a:ln w="25400" cap="flat" cmpd="sng" algn="ctr">
              <a:solidFill>
                <a:schemeClr val="tx2"/>
              </a:solidFill>
              <a:prstDash val="solid"/>
              <a:round/>
            </a:ln>
            <a:effectLst/>
          </p:spPr>
          <p:txBody>
            <a:bodyPr lIns="90000" tIns="0" rIns="9000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0" dirty="0" smtClean="0">
                  <a:solidFill>
                    <a:srgbClr val="FFFFFF"/>
                  </a:solidFill>
                  <a:latin typeface="Calibri"/>
                  <a:ea typeface="ＭＳ Ｐゴシック"/>
                </a:rPr>
                <a:t>Rate limiter #</a:t>
              </a:r>
              <a:r>
                <a:rPr lang="en-US" sz="1200" kern="0" dirty="0">
                  <a:solidFill>
                    <a:srgbClr val="FFFFFF"/>
                  </a:solidFill>
                  <a:latin typeface="Calibri"/>
                  <a:ea typeface="ＭＳ Ｐゴシック"/>
                </a:rPr>
                <a:t>1</a:t>
              </a:r>
              <a:endParaRPr sz="1000" kern="0" dirty="0">
                <a:solidFill>
                  <a:srgbClr val="FFFFFF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65" name="CustomShape 35"/>
            <p:cNvSpPr/>
            <p:nvPr/>
          </p:nvSpPr>
          <p:spPr>
            <a:xfrm>
              <a:off x="6117669" y="2611579"/>
              <a:ext cx="1450080" cy="452160"/>
            </a:xfrm>
            <a:prstGeom prst="rect">
              <a:avLst/>
            </a:prstGeom>
            <a:solidFill>
              <a:srgbClr val="7030A0"/>
            </a:solidFill>
            <a:ln w="25400" cap="flat" cmpd="sng" algn="ctr">
              <a:solidFill>
                <a:schemeClr val="tx2"/>
              </a:solidFill>
              <a:prstDash val="solid"/>
              <a:round/>
            </a:ln>
            <a:effectLst/>
          </p:spPr>
          <p:txBody>
            <a:bodyPr lIns="90000" tIns="0" rIns="9000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0" dirty="0" smtClean="0">
                  <a:solidFill>
                    <a:srgbClr val="FFFFFF"/>
                  </a:solidFill>
                  <a:latin typeface="Calibri"/>
                  <a:ea typeface="ＭＳ Ｐゴシック"/>
                </a:rPr>
                <a:t>Rate limiter #</a:t>
              </a:r>
              <a:r>
                <a:rPr lang="en-US" sz="1200" kern="0" dirty="0">
                  <a:solidFill>
                    <a:srgbClr val="FFFFFF"/>
                  </a:solidFill>
                  <a:latin typeface="Calibri"/>
                  <a:ea typeface="ＭＳ Ｐゴシック"/>
                </a:rPr>
                <a:t>1</a:t>
              </a:r>
              <a:endParaRPr sz="1000" kern="0" dirty="0">
                <a:solidFill>
                  <a:srgbClr val="FFFFFF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60" name="CustomShape 35"/>
            <p:cNvSpPr/>
            <p:nvPr/>
          </p:nvSpPr>
          <p:spPr>
            <a:xfrm>
              <a:off x="6064329" y="2664919"/>
              <a:ext cx="1450080" cy="452160"/>
            </a:xfrm>
            <a:prstGeom prst="rect">
              <a:avLst/>
            </a:prstGeom>
            <a:solidFill>
              <a:srgbClr val="7030A0"/>
            </a:solidFill>
            <a:ln w="25400" cap="flat" cmpd="sng" algn="ctr">
              <a:solidFill>
                <a:schemeClr val="tx2"/>
              </a:solidFill>
              <a:prstDash val="solid"/>
              <a:round/>
            </a:ln>
            <a:effectLst/>
          </p:spPr>
          <p:txBody>
            <a:bodyPr lIns="90000" tIns="0" rIns="9000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0" dirty="0" smtClean="0">
                  <a:solidFill>
                    <a:srgbClr val="FFFFFF"/>
                  </a:solidFill>
                  <a:latin typeface="Calibri"/>
                  <a:ea typeface="ＭＳ Ｐゴシック"/>
                </a:rPr>
                <a:t>Rate limiter #</a:t>
              </a:r>
              <a:r>
                <a:rPr lang="en-US" sz="1200" kern="0" dirty="0" err="1" smtClean="0">
                  <a:solidFill>
                    <a:srgbClr val="FFFFFF"/>
                  </a:solidFill>
                  <a:latin typeface="Calibri"/>
                  <a:ea typeface="ＭＳ Ｐゴシック"/>
                </a:rPr>
                <a:t>i</a:t>
              </a:r>
              <a:endParaRPr lang="en-US" sz="1200" kern="0" dirty="0" smtClean="0">
                <a:solidFill>
                  <a:srgbClr val="FFFFFF"/>
                </a:solidFill>
                <a:latin typeface="Calibri"/>
                <a:ea typeface="ＭＳ Ｐゴシック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0" dirty="0" smtClean="0">
                  <a:solidFill>
                    <a:srgbClr val="FFFFFF"/>
                  </a:solidFill>
                  <a:latin typeface="Calibri"/>
                  <a:ea typeface="ＭＳ Ｐゴシック"/>
                </a:rPr>
                <a:t>key: TEID</a:t>
              </a:r>
              <a:endParaRPr sz="700" kern="0" dirty="0">
                <a:solidFill>
                  <a:srgbClr val="FFFFFF"/>
                </a:solidFill>
                <a:latin typeface="Calibri"/>
                <a:ea typeface="ＭＳ Ｐゴシック"/>
              </a:endParaRPr>
            </a:p>
          </p:txBody>
        </p:sp>
      </p:grpSp>
      <p:sp>
        <p:nvSpPr>
          <p:cNvPr id="70" name="CustomShape 4"/>
          <p:cNvSpPr/>
          <p:nvPr/>
        </p:nvSpPr>
        <p:spPr>
          <a:xfrm>
            <a:off x="7223760" y="3556353"/>
            <a:ext cx="1654602" cy="93324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UE selector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key: </a:t>
            </a:r>
            <a:r>
              <a:rPr lang="en-US" sz="1000" kern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IP.dst</a:t>
            </a:r>
            <a:endParaRPr lang="en-US" sz="1000" kern="0" dirty="0" smtClean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type: ternary or hierarchical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entries: 10k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actions: push GTP, set IP</a:t>
            </a:r>
            <a:endParaRPr sz="7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cxnSp>
        <p:nvCxnSpPr>
          <p:cNvPr id="74" name="Elbow Connector 73"/>
          <p:cNvCxnSpPr>
            <a:stCxn id="188" idx="3"/>
            <a:endCxn id="158" idx="1"/>
          </p:cNvCxnSpPr>
          <p:nvPr/>
        </p:nvCxnSpPr>
        <p:spPr bwMode="auto">
          <a:xfrm flipH="1" flipV="1">
            <a:off x="1369478" y="2664920"/>
            <a:ext cx="90883" cy="1157466"/>
          </a:xfrm>
          <a:prstGeom prst="bentConnector5">
            <a:avLst>
              <a:gd name="adj1" fmla="val -251532"/>
              <a:gd name="adj2" fmla="val 55755"/>
              <a:gd name="adj3" fmla="val 351532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2" name="CustomShape 3"/>
          <p:cNvSpPr/>
          <p:nvPr/>
        </p:nvSpPr>
        <p:spPr>
          <a:xfrm>
            <a:off x="972236" y="4514048"/>
            <a:ext cx="507469" cy="408475"/>
          </a:xfrm>
          <a:prstGeom prst="roundRect">
            <a:avLst>
              <a:gd name="adj" fmla="val 14400"/>
            </a:avLst>
          </a:prstGeom>
          <a:solidFill>
            <a:srgbClr val="C0504D"/>
          </a:solidFill>
          <a:ln w="12600">
            <a:noFill/>
          </a:ln>
          <a:effectLst/>
        </p:spPr>
        <p:txBody>
          <a:bodyPr wrap="none" lIns="72000" tIns="45000" rIns="72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out 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port</a:t>
            </a:r>
            <a:endParaRPr kumimoji="0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cxnSp>
        <p:nvCxnSpPr>
          <p:cNvPr id="80" name="Straight Arrow Connector 79"/>
          <p:cNvCxnSpPr>
            <a:stCxn id="188" idx="2"/>
            <a:endCxn id="92" idx="0"/>
          </p:cNvCxnSpPr>
          <p:nvPr/>
        </p:nvCxnSpPr>
        <p:spPr bwMode="auto">
          <a:xfrm>
            <a:off x="910452" y="4254116"/>
            <a:ext cx="315519" cy="2599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6" name="Elbow Connector 135"/>
          <p:cNvCxnSpPr>
            <a:stCxn id="70" idx="0"/>
            <a:endCxn id="60" idx="2"/>
          </p:cNvCxnSpPr>
          <p:nvPr/>
        </p:nvCxnSpPr>
        <p:spPr bwMode="auto">
          <a:xfrm rot="16200000" flipV="1">
            <a:off x="6431853" y="1937144"/>
            <a:ext cx="528565" cy="2709853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CustomShape 31"/>
          <p:cNvSpPr/>
          <p:nvPr/>
        </p:nvSpPr>
        <p:spPr>
          <a:xfrm>
            <a:off x="2095486" y="3610192"/>
            <a:ext cx="1089674" cy="424389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VxLAN</a:t>
            </a:r>
            <a:r>
              <a:rPr lang="en-US" sz="12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 </a:t>
            </a:r>
            <a:br>
              <a:rPr lang="en-US" sz="12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</a:br>
            <a:r>
              <a:rPr lang="en-US" sz="8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(</a:t>
            </a:r>
            <a:r>
              <a:rPr lang="en-US" sz="800" kern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VxLAN</a:t>
            </a:r>
            <a:r>
              <a:rPr lang="en-US" sz="8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 -&gt; pop </a:t>
            </a:r>
            <a:r>
              <a:rPr lang="en-US" sz="800" kern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VxLAN</a:t>
            </a:r>
            <a:r>
              <a:rPr lang="en-US" sz="8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)</a:t>
            </a:r>
            <a:endParaRPr sz="8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cxnSp>
        <p:nvCxnSpPr>
          <p:cNvPr id="17" name="Elbow Connector 16"/>
          <p:cNvCxnSpPr>
            <a:stCxn id="158" idx="3"/>
            <a:endCxn id="32" idx="0"/>
          </p:cNvCxnSpPr>
          <p:nvPr/>
        </p:nvCxnSpPr>
        <p:spPr bwMode="auto">
          <a:xfrm>
            <a:off x="2497358" y="2664920"/>
            <a:ext cx="142965" cy="945272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CustomShape 35"/>
          <p:cNvSpPr/>
          <p:nvPr/>
        </p:nvSpPr>
        <p:spPr>
          <a:xfrm>
            <a:off x="3845921" y="1375882"/>
            <a:ext cx="1334488" cy="78627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Firewall UL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key: L3, L4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entries: 100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action: drop</a:t>
            </a:r>
            <a:endParaRPr sz="7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cxnSp>
        <p:nvCxnSpPr>
          <p:cNvPr id="31" name="Elbow Connector 30"/>
          <p:cNvCxnSpPr>
            <a:stCxn id="45" idx="1"/>
            <a:endCxn id="53" idx="1"/>
          </p:cNvCxnSpPr>
          <p:nvPr/>
        </p:nvCxnSpPr>
        <p:spPr bwMode="auto">
          <a:xfrm rot="10800000">
            <a:off x="3845921" y="1769017"/>
            <a:ext cx="12700" cy="1704428"/>
          </a:xfrm>
          <a:prstGeom prst="bentConnector3">
            <a:avLst>
              <a:gd name="adj1" fmla="val 180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Elbow Connector 34"/>
          <p:cNvCxnSpPr>
            <a:stCxn id="53" idx="3"/>
            <a:endCxn id="60" idx="0"/>
          </p:cNvCxnSpPr>
          <p:nvPr/>
        </p:nvCxnSpPr>
        <p:spPr bwMode="auto">
          <a:xfrm>
            <a:off x="5180409" y="1769017"/>
            <a:ext cx="160799" cy="806611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63" name="Group 62"/>
          <p:cNvGrpSpPr/>
          <p:nvPr/>
        </p:nvGrpSpPr>
        <p:grpSpPr>
          <a:xfrm>
            <a:off x="6142743" y="2470433"/>
            <a:ext cx="905757" cy="557355"/>
            <a:chOff x="6064329" y="2559724"/>
            <a:chExt cx="1556760" cy="557355"/>
          </a:xfrm>
        </p:grpSpPr>
        <p:sp>
          <p:nvSpPr>
            <p:cNvPr id="64" name="CustomShape 35"/>
            <p:cNvSpPr/>
            <p:nvPr/>
          </p:nvSpPr>
          <p:spPr>
            <a:xfrm>
              <a:off x="6171009" y="2559724"/>
              <a:ext cx="1450080" cy="452160"/>
            </a:xfrm>
            <a:prstGeom prst="rect">
              <a:avLst/>
            </a:prstGeom>
            <a:solidFill>
              <a:srgbClr val="7030A0"/>
            </a:solidFill>
            <a:ln w="25400" cap="flat" cmpd="sng" algn="ctr">
              <a:solidFill>
                <a:schemeClr val="tx2"/>
              </a:solidFill>
              <a:prstDash val="solid"/>
              <a:round/>
            </a:ln>
            <a:effectLst/>
          </p:spPr>
          <p:txBody>
            <a:bodyPr lIns="90000" tIns="0" rIns="9000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0" dirty="0" smtClean="0">
                  <a:solidFill>
                    <a:srgbClr val="FFFFFF"/>
                  </a:solidFill>
                  <a:latin typeface="Calibri"/>
                  <a:ea typeface="ＭＳ Ｐゴシック"/>
                </a:rPr>
                <a:t>Rate limiter #</a:t>
              </a:r>
              <a:r>
                <a:rPr lang="en-US" sz="1200" kern="0" dirty="0">
                  <a:solidFill>
                    <a:srgbClr val="FFFFFF"/>
                  </a:solidFill>
                  <a:latin typeface="Calibri"/>
                  <a:ea typeface="ＭＳ Ｐゴシック"/>
                </a:rPr>
                <a:t>1</a:t>
              </a:r>
              <a:endParaRPr sz="1000" kern="0" dirty="0">
                <a:solidFill>
                  <a:srgbClr val="FFFFFF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68" name="CustomShape 35"/>
            <p:cNvSpPr/>
            <p:nvPr/>
          </p:nvSpPr>
          <p:spPr>
            <a:xfrm>
              <a:off x="6117669" y="2611579"/>
              <a:ext cx="1450080" cy="452160"/>
            </a:xfrm>
            <a:prstGeom prst="rect">
              <a:avLst/>
            </a:prstGeom>
            <a:solidFill>
              <a:srgbClr val="7030A0"/>
            </a:solidFill>
            <a:ln w="25400" cap="flat" cmpd="sng" algn="ctr">
              <a:solidFill>
                <a:schemeClr val="tx2"/>
              </a:solidFill>
              <a:prstDash val="solid"/>
              <a:round/>
            </a:ln>
            <a:effectLst/>
          </p:spPr>
          <p:txBody>
            <a:bodyPr lIns="90000" tIns="0" rIns="9000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0" dirty="0" smtClean="0">
                  <a:solidFill>
                    <a:srgbClr val="FFFFFF"/>
                  </a:solidFill>
                  <a:latin typeface="Calibri"/>
                  <a:ea typeface="ＭＳ Ｐゴシック"/>
                </a:rPr>
                <a:t>Rate limiter #</a:t>
              </a:r>
              <a:r>
                <a:rPr lang="en-US" sz="1200" kern="0" dirty="0">
                  <a:solidFill>
                    <a:srgbClr val="FFFFFF"/>
                  </a:solidFill>
                  <a:latin typeface="Calibri"/>
                  <a:ea typeface="ＭＳ Ｐゴシック"/>
                </a:rPr>
                <a:t>1</a:t>
              </a:r>
              <a:endParaRPr sz="1000" kern="0" dirty="0">
                <a:solidFill>
                  <a:srgbClr val="FFFFFF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69" name="CustomShape 35"/>
            <p:cNvSpPr/>
            <p:nvPr/>
          </p:nvSpPr>
          <p:spPr>
            <a:xfrm>
              <a:off x="6064329" y="2664919"/>
              <a:ext cx="1450080" cy="452160"/>
            </a:xfrm>
            <a:prstGeom prst="rect">
              <a:avLst/>
            </a:prstGeom>
            <a:solidFill>
              <a:srgbClr val="7030A0"/>
            </a:solidFill>
            <a:ln w="25400" cap="flat" cmpd="sng" algn="ctr">
              <a:solidFill>
                <a:schemeClr val="tx2"/>
              </a:solidFill>
              <a:prstDash val="solid"/>
              <a:round/>
            </a:ln>
            <a:effectLst/>
          </p:spPr>
          <p:txBody>
            <a:bodyPr lIns="90000" tIns="0" rIns="9000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0" dirty="0" smtClean="0">
                  <a:solidFill>
                    <a:srgbClr val="FFFFFF"/>
                  </a:solidFill>
                  <a:latin typeface="Calibri"/>
                  <a:ea typeface="ＭＳ Ｐゴシック"/>
                </a:rPr>
                <a:t>Counter #</a:t>
              </a:r>
              <a:r>
                <a:rPr lang="en-US" sz="1200" kern="0" dirty="0" err="1" smtClean="0">
                  <a:solidFill>
                    <a:srgbClr val="FFFFFF"/>
                  </a:solidFill>
                  <a:latin typeface="Calibri"/>
                  <a:ea typeface="ＭＳ Ｐゴシック"/>
                </a:rPr>
                <a:t>i</a:t>
              </a:r>
              <a:endParaRPr lang="en-US" sz="1200" kern="0" dirty="0" smtClean="0">
                <a:solidFill>
                  <a:srgbClr val="FFFFFF"/>
                </a:solidFill>
                <a:latin typeface="Calibri"/>
                <a:ea typeface="ＭＳ Ｐゴシック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0" dirty="0" smtClean="0">
                  <a:solidFill>
                    <a:srgbClr val="FFFFFF"/>
                  </a:solidFill>
                  <a:latin typeface="Calibri"/>
                  <a:ea typeface="ＭＳ Ｐゴシック"/>
                </a:rPr>
                <a:t>key: TEID</a:t>
              </a:r>
              <a:endParaRPr sz="700" kern="0" dirty="0">
                <a:solidFill>
                  <a:srgbClr val="FFFFFF"/>
                </a:solidFill>
                <a:latin typeface="Calibri"/>
                <a:ea typeface="ＭＳ Ｐゴシック"/>
              </a:endParaRPr>
            </a:p>
          </p:txBody>
        </p:sp>
      </p:grpSp>
      <p:cxnSp>
        <p:nvCxnSpPr>
          <p:cNvPr id="37" name="Straight Arrow Connector 36"/>
          <p:cNvCxnSpPr>
            <a:stCxn id="60" idx="3"/>
            <a:endCxn id="69" idx="1"/>
          </p:cNvCxnSpPr>
          <p:nvPr/>
        </p:nvCxnSpPr>
        <p:spPr bwMode="auto">
          <a:xfrm>
            <a:off x="5875385" y="2801708"/>
            <a:ext cx="26735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" name="Group 1"/>
          <p:cNvGrpSpPr/>
          <p:nvPr/>
        </p:nvGrpSpPr>
        <p:grpSpPr>
          <a:xfrm>
            <a:off x="7223760" y="2387794"/>
            <a:ext cx="1434114" cy="827828"/>
            <a:chOff x="7650480" y="2249220"/>
            <a:chExt cx="1434114" cy="827828"/>
          </a:xfrm>
        </p:grpSpPr>
        <p:sp>
          <p:nvSpPr>
            <p:cNvPr id="84" name="CustomShape 4"/>
            <p:cNvSpPr/>
            <p:nvPr/>
          </p:nvSpPr>
          <p:spPr>
            <a:xfrm>
              <a:off x="7650480" y="2249220"/>
              <a:ext cx="1434114" cy="827828"/>
            </a:xfrm>
            <a:prstGeom prst="rect">
              <a:avLst/>
            </a:prstGeom>
            <a:solidFill>
              <a:srgbClr val="FFCCCC"/>
            </a:solidFill>
            <a:ln w="254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</a:ln>
            <a:effectLst/>
          </p:spPr>
          <p:txBody>
            <a:bodyPr lIns="90000" tIns="0" rIns="90000" bIns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0" dirty="0" smtClean="0">
                  <a:solidFill>
                    <a:schemeClr val="accent1">
                      <a:lumMod val="50000"/>
                    </a:schemeClr>
                  </a:solidFill>
                  <a:latin typeface="Calibri"/>
                  <a:ea typeface="ＭＳ Ｐゴシック"/>
                </a:rPr>
                <a:t>Traffic </a:t>
              </a:r>
              <a:r>
                <a:rPr lang="en-US" sz="1200" kern="0" dirty="0" err="1" smtClean="0">
                  <a:solidFill>
                    <a:schemeClr val="accent1">
                      <a:lumMod val="50000"/>
                    </a:schemeClr>
                  </a:solidFill>
                  <a:latin typeface="Calibri"/>
                  <a:ea typeface="ＭＳ Ｐゴシック"/>
                </a:rPr>
                <a:t>Mgmt</a:t>
              </a:r>
              <a:r>
                <a:rPr lang="en-US" sz="1200" kern="0" dirty="0" smtClean="0">
                  <a:solidFill>
                    <a:schemeClr val="accent1">
                      <a:lumMod val="50000"/>
                    </a:schemeClr>
                  </a:solidFill>
                  <a:latin typeface="Calibri"/>
                  <a:ea typeface="ＭＳ Ｐゴシック"/>
                </a:rPr>
                <a:t> block</a:t>
              </a:r>
              <a:endParaRPr sz="1200" kern="0" dirty="0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8279907" y="2565488"/>
              <a:ext cx="365760" cy="365760"/>
            </a:xfrm>
            <a:prstGeom prst="ellipse">
              <a:avLst/>
            </a:prstGeom>
            <a:noFill/>
            <a:ln w="762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7719060" y="2590868"/>
              <a:ext cx="464820" cy="8929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7715250" y="2698622"/>
              <a:ext cx="464820" cy="8929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7715250" y="2806376"/>
              <a:ext cx="464820" cy="8929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8023860" y="2588348"/>
              <a:ext cx="156210" cy="8929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8023860" y="2695028"/>
              <a:ext cx="156210" cy="8929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7947660" y="2695028"/>
              <a:ext cx="156210" cy="8929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7863840" y="2588348"/>
              <a:ext cx="156210" cy="89292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8763000" y="2703722"/>
              <a:ext cx="298734" cy="8929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8763000" y="2703722"/>
              <a:ext cx="74683" cy="8929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5" name="Straight Arrow Connector 4"/>
          <p:cNvCxnSpPr>
            <a:stCxn id="69" idx="3"/>
            <a:endCxn id="84" idx="1"/>
          </p:cNvCxnSpPr>
          <p:nvPr/>
        </p:nvCxnSpPr>
        <p:spPr bwMode="auto">
          <a:xfrm>
            <a:off x="6986431" y="2801708"/>
            <a:ext cx="237329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Elbow Connector 7"/>
          <p:cNvCxnSpPr>
            <a:stCxn id="84" idx="3"/>
            <a:endCxn id="160" idx="2"/>
          </p:cNvCxnSpPr>
          <p:nvPr/>
        </p:nvCxnSpPr>
        <p:spPr bwMode="auto">
          <a:xfrm flipH="1" flipV="1">
            <a:off x="8056731" y="1992223"/>
            <a:ext cx="601143" cy="809485"/>
          </a:xfrm>
          <a:prstGeom prst="bentConnector4">
            <a:avLst>
              <a:gd name="adj1" fmla="val -38028"/>
              <a:gd name="adj2" fmla="val 75566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" name="CustomShape 31"/>
          <p:cNvSpPr/>
          <p:nvPr/>
        </p:nvSpPr>
        <p:spPr>
          <a:xfrm>
            <a:off x="91944" y="1760679"/>
            <a:ext cx="723396" cy="4659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</a:ln>
          <a:effectLst/>
        </p:spPr>
        <p:txBody>
          <a:bodyPr lIns="9000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</a:rPr>
              <a:t>VxLAN</a:t>
            </a:r>
            <a:endParaRPr lang="en-US" sz="1200" kern="0" dirty="0" smtClean="0">
              <a:solidFill>
                <a:schemeClr val="accent1">
                  <a:lumMod val="50000"/>
                </a:schemeClr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</a:rPr>
              <a:t>(push </a:t>
            </a:r>
            <a:r>
              <a:rPr lang="en-US" sz="800" kern="0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</a:rPr>
              <a:t>VxLAN</a:t>
            </a:r>
            <a:r>
              <a:rPr lang="en-US" sz="800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</a:rPr>
              <a:t>)</a:t>
            </a:r>
            <a:endParaRPr sz="500" kern="0" dirty="0">
              <a:solidFill>
                <a:schemeClr val="accent1">
                  <a:lumMod val="50000"/>
                </a:schemeClr>
              </a:solidFill>
              <a:latin typeface="Calibri"/>
              <a:ea typeface="ＭＳ Ｐゴシック"/>
            </a:endParaRPr>
          </a:p>
        </p:txBody>
      </p:sp>
      <p:cxnSp>
        <p:nvCxnSpPr>
          <p:cNvPr id="26" name="Elbow Connector 25"/>
          <p:cNvCxnSpPr>
            <a:stCxn id="160" idx="0"/>
            <a:endCxn id="71" idx="0"/>
          </p:cNvCxnSpPr>
          <p:nvPr/>
        </p:nvCxnSpPr>
        <p:spPr bwMode="auto">
          <a:xfrm rot="16200000" flipH="1" flipV="1">
            <a:off x="4089102" y="-2206951"/>
            <a:ext cx="332170" cy="7603089"/>
          </a:xfrm>
          <a:prstGeom prst="bentConnector3">
            <a:avLst>
              <a:gd name="adj1" fmla="val -6882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5" name="CustomShape 9"/>
          <p:cNvSpPr/>
          <p:nvPr/>
        </p:nvSpPr>
        <p:spPr>
          <a:xfrm>
            <a:off x="2513874" y="2454860"/>
            <a:ext cx="1088317" cy="21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pPr>
              <a:lnSpc>
                <a:spcPct val="100000"/>
              </a:lnSpc>
            </a:pPr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/>
              </a:rPr>
              <a:t>type = </a:t>
            </a:r>
            <a: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  <a:t>IP</a:t>
            </a:r>
            <a:endParaRPr dirty="0"/>
          </a:p>
        </p:txBody>
      </p:sp>
      <p:cxnSp>
        <p:nvCxnSpPr>
          <p:cNvPr id="90" name="Elbow Connector 89"/>
          <p:cNvCxnSpPr>
            <a:stCxn id="32" idx="3"/>
            <a:endCxn id="30" idx="1"/>
          </p:cNvCxnSpPr>
          <p:nvPr/>
        </p:nvCxnSpPr>
        <p:spPr bwMode="auto">
          <a:xfrm>
            <a:off x="3185160" y="3822387"/>
            <a:ext cx="660761" cy="582445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5" name="CustomShape 4"/>
          <p:cNvSpPr/>
          <p:nvPr/>
        </p:nvSpPr>
        <p:spPr>
          <a:xfrm>
            <a:off x="91945" y="2500884"/>
            <a:ext cx="723396" cy="5637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</a:rPr>
              <a:t>L3 </a:t>
            </a: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</a:rPr>
              <a:t>block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</a:rPr>
              <a:t>(external)</a:t>
            </a:r>
            <a:endParaRPr sz="1000" kern="0" dirty="0">
              <a:solidFill>
                <a:schemeClr val="accent1">
                  <a:lumMod val="50000"/>
                </a:schemeClr>
              </a:solidFill>
              <a:latin typeface="Calibri"/>
              <a:ea typeface="ＭＳ Ｐゴシック"/>
            </a:endParaRPr>
          </a:p>
        </p:txBody>
      </p:sp>
      <p:cxnSp>
        <p:nvCxnSpPr>
          <p:cNvPr id="97" name="Straight Arrow Connector 96"/>
          <p:cNvCxnSpPr>
            <a:stCxn id="71" idx="2"/>
            <a:endCxn id="105" idx="0"/>
          </p:cNvCxnSpPr>
          <p:nvPr/>
        </p:nvCxnSpPr>
        <p:spPr bwMode="auto">
          <a:xfrm>
            <a:off x="453642" y="2226593"/>
            <a:ext cx="1" cy="27429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Elbow Connector 98"/>
          <p:cNvCxnSpPr>
            <a:stCxn id="105" idx="2"/>
            <a:endCxn id="188" idx="1"/>
          </p:cNvCxnSpPr>
          <p:nvPr/>
        </p:nvCxnSpPr>
        <p:spPr bwMode="auto">
          <a:xfrm rot="5400000">
            <a:off x="28199" y="3396942"/>
            <a:ext cx="757788" cy="93100"/>
          </a:xfrm>
          <a:prstGeom prst="bentConnector4">
            <a:avLst>
              <a:gd name="adj1" fmla="val 21514"/>
              <a:gd name="adj2" fmla="val 345542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7" name="CustomShape 35"/>
          <p:cNvSpPr/>
          <p:nvPr/>
        </p:nvSpPr>
        <p:spPr>
          <a:xfrm>
            <a:off x="5651943" y="3854661"/>
            <a:ext cx="974713" cy="78627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Firewall DL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key: L3, L4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entries: 100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action: drop</a:t>
            </a:r>
            <a:endParaRPr sz="7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cxnSp>
        <p:nvCxnSpPr>
          <p:cNvPr id="110" name="Elbow Connector 109"/>
          <p:cNvCxnSpPr>
            <a:stCxn id="117" idx="3"/>
            <a:endCxn id="70" idx="1"/>
          </p:cNvCxnSpPr>
          <p:nvPr/>
        </p:nvCxnSpPr>
        <p:spPr bwMode="auto">
          <a:xfrm flipV="1">
            <a:off x="6626656" y="4022973"/>
            <a:ext cx="597104" cy="224823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046372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6061074" y="1350169"/>
            <a:ext cx="2983865" cy="3534251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Traces:</a:t>
            </a:r>
          </a:p>
          <a:p>
            <a:pPr lvl="1"/>
            <a:r>
              <a:rPr lang="en-GB" dirty="0"/>
              <a:t>Uplink: 10k </a:t>
            </a:r>
            <a:r>
              <a:rPr lang="en-GB" dirty="0" smtClean="0"/>
              <a:t>GRE packets</a:t>
            </a:r>
            <a:endParaRPr lang="en-GB" dirty="0"/>
          </a:p>
          <a:p>
            <a:pPr lvl="2"/>
            <a:r>
              <a:rPr lang="en-US" dirty="0"/>
              <a:t>external: </a:t>
            </a:r>
            <a:endParaRPr lang="en-US" dirty="0" smtClean="0"/>
          </a:p>
          <a:p>
            <a:pPr lvl="3"/>
            <a:r>
              <a:rPr lang="en-US" dirty="0" err="1" smtClean="0"/>
              <a:t>DstIP</a:t>
            </a:r>
            <a:r>
              <a:rPr lang="en-US" dirty="0" smtClean="0"/>
              <a:t> = BNG</a:t>
            </a:r>
          </a:p>
          <a:p>
            <a:pPr lvl="2"/>
            <a:r>
              <a:rPr lang="en-US" dirty="0" smtClean="0"/>
              <a:t>internal</a:t>
            </a:r>
            <a:r>
              <a:rPr lang="en-US" dirty="0"/>
              <a:t>: </a:t>
            </a:r>
            <a:endParaRPr lang="en-US" dirty="0" smtClean="0"/>
          </a:p>
          <a:p>
            <a:pPr lvl="3"/>
            <a:r>
              <a:rPr lang="en-US" dirty="0" err="1" smtClean="0"/>
              <a:t>DstIP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servers </a:t>
            </a:r>
            <a:r>
              <a:rPr lang="en-US" dirty="0"/>
              <a:t>(</a:t>
            </a:r>
            <a:r>
              <a:rPr lang="en-US" dirty="0" smtClean="0"/>
              <a:t>1k)</a:t>
            </a:r>
          </a:p>
          <a:p>
            <a:pPr lvl="3"/>
            <a:r>
              <a:rPr lang="en-US" dirty="0" err="1" smtClean="0"/>
              <a:t>SrcIP</a:t>
            </a:r>
            <a:r>
              <a:rPr lang="en-US" dirty="0" smtClean="0"/>
              <a:t> </a:t>
            </a:r>
            <a:r>
              <a:rPr lang="en-US" dirty="0"/>
              <a:t>= UE (10k)</a:t>
            </a:r>
            <a:endParaRPr lang="en-GB" dirty="0"/>
          </a:p>
          <a:p>
            <a:pPr lvl="1"/>
            <a:r>
              <a:rPr lang="en-GB" dirty="0"/>
              <a:t>Downlink: 10k IP </a:t>
            </a:r>
            <a:r>
              <a:rPr lang="en-GB" dirty="0" smtClean="0"/>
              <a:t>packets</a:t>
            </a:r>
          </a:p>
          <a:p>
            <a:pPr lvl="2"/>
            <a:r>
              <a:rPr lang="en-GB" dirty="0" err="1" smtClean="0"/>
              <a:t>SrcIP</a:t>
            </a:r>
            <a:r>
              <a:rPr lang="en-GB" dirty="0" smtClean="0"/>
              <a:t> </a:t>
            </a:r>
            <a:r>
              <a:rPr lang="en-GB" dirty="0"/>
              <a:t>= </a:t>
            </a:r>
            <a:r>
              <a:rPr lang="en-GB" dirty="0" smtClean="0"/>
              <a:t>servers</a:t>
            </a:r>
          </a:p>
          <a:p>
            <a:pPr lvl="2"/>
            <a:r>
              <a:rPr lang="en-GB" dirty="0" err="1" smtClean="0"/>
              <a:t>DstIP</a:t>
            </a:r>
            <a:r>
              <a:rPr lang="en-GB" dirty="0" smtClean="0"/>
              <a:t> </a:t>
            </a:r>
            <a:r>
              <a:rPr lang="en-GB" dirty="0"/>
              <a:t>= </a:t>
            </a:r>
            <a:r>
              <a:rPr lang="en-GB" dirty="0" smtClean="0"/>
              <a:t>NAT address</a:t>
            </a:r>
          </a:p>
          <a:p>
            <a:pPr lvl="2"/>
            <a:r>
              <a:rPr lang="en-US" dirty="0" smtClean="0"/>
              <a:t>ports: according to NAT</a:t>
            </a:r>
            <a:endParaRPr lang="en-GB" dirty="0"/>
          </a:p>
          <a:p>
            <a:pPr lvl="1"/>
            <a:r>
              <a:rPr lang="en-US" dirty="0"/>
              <a:t>packet sizes:</a:t>
            </a:r>
          </a:p>
          <a:p>
            <a:pPr lvl="2"/>
            <a:r>
              <a:rPr lang="en-US" dirty="0"/>
              <a:t>64, 128, 256, 512, 1024, 1280</a:t>
            </a:r>
            <a:endParaRPr lang="en-GB" dirty="0"/>
          </a:p>
          <a:p>
            <a:pPr lvl="1"/>
            <a:r>
              <a:rPr lang="en-US" dirty="0"/>
              <a:t>filenames:</a:t>
            </a:r>
          </a:p>
          <a:p>
            <a:pPr lvl="2"/>
            <a:r>
              <a:rPr lang="en-US" dirty="0"/>
              <a:t>TBD</a:t>
            </a:r>
          </a:p>
          <a:p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3228975" y="1350169"/>
            <a:ext cx="2687638" cy="3442811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DL (to users) </a:t>
            </a:r>
            <a:r>
              <a:rPr lang="en-GB" dirty="0"/>
              <a:t>trace:</a:t>
            </a:r>
          </a:p>
          <a:p>
            <a:pPr lvl="1"/>
            <a:r>
              <a:rPr lang="en-GB" dirty="0" smtClean="0"/>
              <a:t>normal IP</a:t>
            </a:r>
            <a:endParaRPr lang="en-GB" dirty="0"/>
          </a:p>
          <a:p>
            <a:pPr lvl="1"/>
            <a:endParaRPr lang="en-GB" dirty="0"/>
          </a:p>
          <a:p>
            <a:r>
              <a:rPr lang="en-US" dirty="0"/>
              <a:t>Pipeline</a:t>
            </a:r>
            <a:r>
              <a:rPr lang="en-US" dirty="0" smtClean="0"/>
              <a:t>:</a:t>
            </a:r>
          </a:p>
          <a:p>
            <a:pPr marL="811212" lvl="1" indent="-457200">
              <a:buFont typeface="+mj-lt"/>
              <a:buAutoNum type="arabicPeriod"/>
            </a:pPr>
            <a:r>
              <a:rPr lang="en-GB" dirty="0" smtClean="0"/>
              <a:t>L2 and L3 check </a:t>
            </a:r>
            <a:r>
              <a:rPr lang="en-GB" dirty="0"/>
              <a:t>(</a:t>
            </a:r>
            <a:r>
              <a:rPr lang="en-GB" dirty="0" err="1"/>
              <a:t>dst</a:t>
            </a:r>
            <a:r>
              <a:rPr lang="en-GB" dirty="0"/>
              <a:t>: </a:t>
            </a:r>
            <a:r>
              <a:rPr lang="en-GB" dirty="0" smtClean="0"/>
              <a:t>BNG)</a:t>
            </a:r>
            <a:endParaRPr lang="en-GB" dirty="0"/>
          </a:p>
          <a:p>
            <a:pPr marL="811212" lvl="1" indent="-457200">
              <a:buFont typeface="+mj-lt"/>
              <a:buAutoNum type="arabicPeriod"/>
            </a:pPr>
            <a:r>
              <a:rPr lang="en-US" dirty="0" smtClean="0"/>
              <a:t>NAT downlink</a:t>
            </a:r>
          </a:p>
          <a:p>
            <a:pPr marL="811212" lvl="1" indent="-457200">
              <a:buFont typeface="+mj-lt"/>
              <a:buAutoNum type="arabicPeriod"/>
            </a:pPr>
            <a:r>
              <a:rPr lang="en-US" dirty="0" smtClean="0"/>
              <a:t>generic firewall</a:t>
            </a:r>
            <a:endParaRPr lang="en-GB" dirty="0" smtClean="0"/>
          </a:p>
          <a:p>
            <a:pPr marL="811212" lvl="1" indent="-457200">
              <a:buFont typeface="+mj-lt"/>
              <a:buAutoNum type="arabicPeriod"/>
            </a:pPr>
            <a:r>
              <a:rPr lang="en-US" dirty="0" smtClean="0"/>
              <a:t>User select (</a:t>
            </a:r>
            <a:r>
              <a:rPr lang="en-US" dirty="0" err="1" smtClean="0"/>
              <a:t>DstIP</a:t>
            </a:r>
            <a:r>
              <a:rPr lang="en-US" dirty="0" smtClean="0"/>
              <a:t>)</a:t>
            </a:r>
            <a:endParaRPr lang="en-GB" dirty="0" smtClean="0"/>
          </a:p>
          <a:p>
            <a:pPr marL="1169987" lvl="2" indent="-457200"/>
            <a:r>
              <a:rPr lang="en-US" dirty="0" smtClean="0"/>
              <a:t>rate limit (police)</a:t>
            </a:r>
          </a:p>
          <a:p>
            <a:pPr marL="1169987" lvl="2" indent="-457200"/>
            <a:r>
              <a:rPr lang="en-US" dirty="0" smtClean="0"/>
              <a:t>GRE </a:t>
            </a:r>
            <a:r>
              <a:rPr lang="en-US" dirty="0" err="1" smtClean="0"/>
              <a:t>encaps</a:t>
            </a:r>
            <a:endParaRPr lang="en-GB" dirty="0" smtClean="0"/>
          </a:p>
          <a:p>
            <a:pPr marL="811212" lvl="1" indent="-457200">
              <a:buFont typeface="+mj-lt"/>
              <a:buAutoNum type="arabicPeriod"/>
            </a:pPr>
            <a:r>
              <a:rPr lang="en-US" dirty="0" smtClean="0"/>
              <a:t>traffic </a:t>
            </a:r>
            <a:r>
              <a:rPr lang="en-US" dirty="0" err="1"/>
              <a:t>mgmt</a:t>
            </a:r>
            <a:r>
              <a:rPr lang="en-US" dirty="0"/>
              <a:t>, WFQ between users (ID)</a:t>
            </a:r>
            <a:endParaRPr lang="en-GB" dirty="0"/>
          </a:p>
          <a:p>
            <a:pPr marL="811212" lvl="1" indent="-457200">
              <a:buFont typeface="+mj-lt"/>
              <a:buAutoNum type="arabicPeriod"/>
            </a:pPr>
            <a:r>
              <a:rPr lang="en-GB" dirty="0"/>
              <a:t>L3 routing towards </a:t>
            </a:r>
            <a:r>
              <a:rPr lang="en-GB" dirty="0" smtClean="0"/>
              <a:t>users + </a:t>
            </a:r>
            <a:r>
              <a:rPr lang="en-GB" dirty="0"/>
              <a:t>L2 </a:t>
            </a:r>
            <a:r>
              <a:rPr lang="en-GB" dirty="0" err="1" smtClean="0"/>
              <a:t>fwd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93700" y="1350169"/>
            <a:ext cx="2687638" cy="3442811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UL (from </a:t>
            </a:r>
            <a:r>
              <a:rPr lang="en-GB" dirty="0" smtClean="0"/>
              <a:t>users) </a:t>
            </a:r>
            <a:r>
              <a:rPr lang="en-GB" dirty="0"/>
              <a:t>trace:</a:t>
            </a:r>
          </a:p>
          <a:p>
            <a:pPr lvl="1"/>
            <a:r>
              <a:rPr lang="en-GB" dirty="0" smtClean="0"/>
              <a:t>GRE encapsulated IP</a:t>
            </a:r>
            <a:endParaRPr lang="en-GB" dirty="0"/>
          </a:p>
          <a:p>
            <a:pPr lvl="1"/>
            <a:endParaRPr lang="en-GB" dirty="0"/>
          </a:p>
          <a:p>
            <a:r>
              <a:rPr lang="en-US" dirty="0"/>
              <a:t>Pipeline:</a:t>
            </a:r>
            <a:endParaRPr lang="en-GB" dirty="0"/>
          </a:p>
          <a:p>
            <a:pPr marL="811212" lvl="1" indent="-457200">
              <a:buFont typeface="+mj-lt"/>
              <a:buAutoNum type="arabicPeriod"/>
            </a:pPr>
            <a:r>
              <a:rPr lang="en-GB" dirty="0" smtClean="0"/>
              <a:t>L2</a:t>
            </a:r>
            <a:r>
              <a:rPr lang="en-GB" dirty="0"/>
              <a:t>, L3 and </a:t>
            </a:r>
            <a:r>
              <a:rPr lang="en-GB" dirty="0" smtClean="0"/>
              <a:t>type </a:t>
            </a:r>
            <a:r>
              <a:rPr lang="en-GB" dirty="0"/>
              <a:t>check </a:t>
            </a:r>
            <a:r>
              <a:rPr lang="en-GB" dirty="0" smtClean="0"/>
              <a:t>(</a:t>
            </a:r>
            <a:r>
              <a:rPr lang="en-GB" dirty="0" err="1" smtClean="0"/>
              <a:t>dst</a:t>
            </a:r>
            <a:r>
              <a:rPr lang="en-GB" dirty="0" smtClean="0"/>
              <a:t>: BNG, type: GRE)</a:t>
            </a:r>
            <a:endParaRPr lang="en-GB" dirty="0"/>
          </a:p>
          <a:p>
            <a:pPr marL="811212" lvl="1" indent="-457200">
              <a:buFont typeface="+mj-lt"/>
              <a:buAutoNum type="arabicPeriod"/>
            </a:pPr>
            <a:r>
              <a:rPr lang="en-GB" dirty="0" smtClean="0"/>
              <a:t>GRE </a:t>
            </a:r>
            <a:r>
              <a:rPr lang="en-GB" dirty="0" err="1" smtClean="0"/>
              <a:t>decaps</a:t>
            </a:r>
            <a:r>
              <a:rPr lang="en-GB" dirty="0" smtClean="0"/>
              <a:t>, save </a:t>
            </a:r>
            <a:r>
              <a:rPr lang="en-GB" dirty="0" smtClean="0"/>
              <a:t>ID</a:t>
            </a:r>
            <a:endParaRPr lang="en-GB" dirty="0"/>
          </a:p>
          <a:p>
            <a:pPr marL="811212" lvl="1" indent="-457200">
              <a:buFont typeface="+mj-lt"/>
              <a:buAutoNum type="arabicPeriod"/>
            </a:pPr>
            <a:r>
              <a:rPr lang="en-GB" dirty="0"/>
              <a:t>rate limit per </a:t>
            </a:r>
            <a:r>
              <a:rPr lang="en-GB" dirty="0" smtClean="0"/>
              <a:t>user (ID)</a:t>
            </a:r>
          </a:p>
          <a:p>
            <a:pPr marL="811212" lvl="1" indent="-457200">
              <a:buFont typeface="+mj-lt"/>
              <a:buAutoNum type="arabicPeriod"/>
            </a:pPr>
            <a:r>
              <a:rPr lang="en-US" dirty="0" smtClean="0"/>
              <a:t>generic firewall</a:t>
            </a:r>
            <a:endParaRPr lang="en-GB" dirty="0" smtClean="0"/>
          </a:p>
          <a:p>
            <a:pPr marL="811212" lvl="1" indent="-457200">
              <a:buFont typeface="+mj-lt"/>
              <a:buAutoNum type="arabicPeriod"/>
            </a:pPr>
            <a:r>
              <a:rPr lang="en-US" dirty="0" smtClean="0"/>
              <a:t>NAT uplink</a:t>
            </a:r>
          </a:p>
          <a:p>
            <a:pPr marL="811212" lvl="1" indent="-457200">
              <a:buFont typeface="+mj-lt"/>
              <a:buAutoNum type="arabicPeriod"/>
            </a:pPr>
            <a:r>
              <a:rPr lang="en-US" dirty="0" smtClean="0"/>
              <a:t>traffic </a:t>
            </a:r>
            <a:r>
              <a:rPr lang="en-US" dirty="0" err="1" smtClean="0"/>
              <a:t>mgmt</a:t>
            </a:r>
            <a:r>
              <a:rPr lang="en-US" dirty="0" smtClean="0"/>
              <a:t>, WFQ between users (ID)</a:t>
            </a:r>
            <a:endParaRPr lang="en-GB" dirty="0"/>
          </a:p>
          <a:p>
            <a:pPr marL="811212" lvl="1" indent="-457200">
              <a:buFont typeface="+mj-lt"/>
              <a:buAutoNum type="arabicPeriod"/>
            </a:pPr>
            <a:r>
              <a:rPr lang="en-GB" dirty="0"/>
              <a:t>L3 routing towards </a:t>
            </a:r>
            <a:r>
              <a:rPr lang="en-GB" dirty="0" smtClean="0"/>
              <a:t>Internet + L2 </a:t>
            </a:r>
            <a:r>
              <a:rPr lang="en-GB" dirty="0" err="1" smtClean="0"/>
              <a:t>fwd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Broadband </a:t>
            </a:r>
            <a:r>
              <a:rPr lang="en-US" dirty="0" err="1" smtClean="0"/>
              <a:t>nw</a:t>
            </a:r>
            <a:r>
              <a:rPr lang="en-US" dirty="0" smtClean="0"/>
              <a:t> </a:t>
            </a:r>
            <a:r>
              <a:rPr lang="en-US" dirty="0" err="1" smtClean="0"/>
              <a:t>gw</a:t>
            </a:r>
            <a:r>
              <a:rPr lang="en-US" dirty="0" smtClean="0"/>
              <a:t> (BNG)</a:t>
            </a:r>
            <a:br>
              <a:rPr lang="en-US" dirty="0" smtClean="0"/>
            </a:br>
            <a:r>
              <a:rPr lang="en-US" sz="2700" dirty="0" err="1" smtClean="0"/>
              <a:t>gRE</a:t>
            </a:r>
            <a:r>
              <a:rPr lang="en-US" sz="2700" dirty="0" smtClean="0"/>
              <a:t>, </a:t>
            </a:r>
            <a:r>
              <a:rPr lang="en-US" sz="2700" dirty="0" smtClean="0"/>
              <a:t>rate </a:t>
            </a:r>
            <a:r>
              <a:rPr lang="en-US" sz="2700" dirty="0" smtClean="0"/>
              <a:t>limit, traffic </a:t>
            </a:r>
            <a:r>
              <a:rPr lang="en-US" sz="2700" dirty="0" err="1" smtClean="0"/>
              <a:t>mgmt</a:t>
            </a:r>
            <a:r>
              <a:rPr lang="en-US" sz="2700" dirty="0" smtClean="0"/>
              <a:t>, </a:t>
            </a:r>
            <a:r>
              <a:rPr lang="en-US" sz="2700" dirty="0" err="1" smtClean="0"/>
              <a:t>nat</a:t>
            </a:r>
            <a:r>
              <a:rPr lang="en-US" sz="2700" dirty="0" smtClean="0"/>
              <a:t>, L2/L3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7648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2"/>
          <p:cNvSpPr/>
          <p:nvPr/>
        </p:nvSpPr>
        <p:spPr>
          <a:xfrm>
            <a:off x="1369478" y="2366413"/>
            <a:ext cx="1127880" cy="597013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Ethertype</a:t>
            </a:r>
            <a:endParaRPr sz="12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key: </a:t>
            </a:r>
            <a:r>
              <a:rPr lang="en-US" sz="1000" kern="0" dirty="0" err="1">
                <a:solidFill>
                  <a:srgbClr val="FFFFFF"/>
                </a:solidFill>
                <a:latin typeface="Calibri"/>
                <a:ea typeface="ＭＳ Ｐゴシック"/>
              </a:rPr>
              <a:t>Ethertype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entries: 2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sp>
        <p:nvSpPr>
          <p:cNvPr id="166" name="CustomShape 9"/>
          <p:cNvSpPr/>
          <p:nvPr/>
        </p:nvSpPr>
        <p:spPr>
          <a:xfrm>
            <a:off x="1941039" y="2148280"/>
            <a:ext cx="1088317" cy="21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pPr>
              <a:lnSpc>
                <a:spcPct val="100000"/>
              </a:lnSpc>
            </a:pPr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/>
              </a:rPr>
              <a:t>type = </a:t>
            </a:r>
            <a: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  <a:t>ARP</a:t>
            </a:r>
            <a:endParaRPr dirty="0"/>
          </a:p>
        </p:txBody>
      </p:sp>
      <p:sp>
        <p:nvSpPr>
          <p:cNvPr id="168" name="CustomShape 11"/>
          <p:cNvSpPr/>
          <p:nvPr/>
        </p:nvSpPr>
        <p:spPr>
          <a:xfrm>
            <a:off x="1464465" y="3817180"/>
            <a:ext cx="1527118" cy="2038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/>
              </a:rPr>
              <a:t>own </a:t>
            </a:r>
            <a: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  <a:t>MAC</a:t>
            </a:r>
            <a:b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</a:br>
            <a: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  <a:t>broadcast</a:t>
            </a:r>
            <a:endParaRPr dirty="0"/>
          </a:p>
        </p:txBody>
      </p:sp>
      <p:sp>
        <p:nvSpPr>
          <p:cNvPr id="187" name="CustomShape 30"/>
          <p:cNvSpPr/>
          <p:nvPr/>
        </p:nvSpPr>
        <p:spPr>
          <a:xfrm>
            <a:off x="1266957" y="1487160"/>
            <a:ext cx="1242374" cy="470070"/>
          </a:xfrm>
          <a:prstGeom prst="roundRect">
            <a:avLst>
              <a:gd name="adj" fmla="val 14400"/>
            </a:avLst>
          </a:prstGeom>
          <a:solidFill>
            <a:srgbClr val="FFC00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4079" tIns="33800" rIns="54079" bIns="33800" anchor="ctr"/>
          <a:lstStyle/>
          <a:p>
            <a:pPr>
              <a:lnSpc>
                <a:spcPct val="100000"/>
              </a:lnSpc>
            </a:pPr>
            <a:r>
              <a:rPr lang="en-US" strike="noStrike" dirty="0" smtClean="0">
                <a:solidFill>
                  <a:srgbClr val="FFFFFF"/>
                </a:solidFill>
                <a:latin typeface="Arial"/>
                <a:ea typeface="ＭＳ Ｐゴシック"/>
              </a:rPr>
              <a:t>Infra CP</a:t>
            </a:r>
            <a:endParaRPr dirty="0"/>
          </a:p>
        </p:txBody>
      </p:sp>
      <p:sp>
        <p:nvSpPr>
          <p:cNvPr id="188" name="CustomShape 31"/>
          <p:cNvSpPr/>
          <p:nvPr/>
        </p:nvSpPr>
        <p:spPr>
          <a:xfrm>
            <a:off x="360543" y="3390656"/>
            <a:ext cx="1099818" cy="8634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</a:rPr>
              <a:t>L2 block</a:t>
            </a:r>
            <a:endParaRPr sz="1200" kern="0" dirty="0">
              <a:solidFill>
                <a:schemeClr val="accent1">
                  <a:lumMod val="50000"/>
                </a:schemeClr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</a:rPr>
              <a:t>(see L2 </a:t>
            </a:r>
            <a:r>
              <a:rPr lang="en-US" sz="1000" kern="0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</a:rPr>
              <a:t>fwd</a:t>
            </a:r>
            <a:r>
              <a:rPr lang="en-US" sz="1000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</a:rPr>
              <a:t> case)</a:t>
            </a:r>
            <a:endParaRPr sz="1000" kern="0" dirty="0">
              <a:solidFill>
                <a:schemeClr val="accent1">
                  <a:lumMod val="50000"/>
                </a:schemeClr>
              </a:solidFill>
              <a:latin typeface="Calibri"/>
              <a:ea typeface="ＭＳ Ｐゴシック"/>
            </a:endParaRPr>
          </a:p>
        </p:txBody>
      </p:sp>
      <p:cxnSp>
        <p:nvCxnSpPr>
          <p:cNvPr id="4" name="Elbow Connector 3"/>
          <p:cNvCxnSpPr>
            <a:stCxn id="188" idx="0"/>
            <a:endCxn id="187" idx="0"/>
          </p:cNvCxnSpPr>
          <p:nvPr/>
        </p:nvCxnSpPr>
        <p:spPr bwMode="auto">
          <a:xfrm rot="5400000" flipH="1" flipV="1">
            <a:off x="447550" y="1950062"/>
            <a:ext cx="1903496" cy="977692"/>
          </a:xfrm>
          <a:prstGeom prst="bentConnector3">
            <a:avLst>
              <a:gd name="adj1" fmla="val 112009"/>
            </a:avLst>
          </a:prstGeom>
          <a:solidFill>
            <a:schemeClr val="accent1"/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Elbow Connector 6"/>
          <p:cNvCxnSpPr>
            <a:stCxn id="158" idx="0"/>
            <a:endCxn id="187" idx="1"/>
          </p:cNvCxnSpPr>
          <p:nvPr/>
        </p:nvCxnSpPr>
        <p:spPr bwMode="auto">
          <a:xfrm rot="16200000" flipV="1">
            <a:off x="1278079" y="1711073"/>
            <a:ext cx="644218" cy="666461"/>
          </a:xfrm>
          <a:prstGeom prst="bentConnector4">
            <a:avLst>
              <a:gd name="adj1" fmla="val 31758"/>
              <a:gd name="adj2" fmla="val 134301"/>
            </a:avLst>
          </a:prstGeom>
          <a:solidFill>
            <a:schemeClr val="accent1"/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Title 5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BNG</a:t>
            </a:r>
            <a:endParaRPr lang="en-GB" sz="2700" dirty="0"/>
          </a:p>
        </p:txBody>
      </p:sp>
      <p:sp>
        <p:nvSpPr>
          <p:cNvPr id="30" name="CustomShape 17"/>
          <p:cNvSpPr/>
          <p:nvPr/>
        </p:nvSpPr>
        <p:spPr>
          <a:xfrm>
            <a:off x="2324339" y="3594930"/>
            <a:ext cx="1334488" cy="592782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IP + </a:t>
            </a:r>
            <a:r>
              <a:rPr lang="en-US" sz="12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type select</a:t>
            </a:r>
            <a:endParaRPr sz="12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(</a:t>
            </a:r>
            <a:r>
              <a:rPr lang="en-US" sz="1000" kern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IP.dst</a:t>
            </a: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, </a:t>
            </a:r>
            <a:r>
              <a:rPr lang="en-US" sz="1000" kern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IP.type</a:t>
            </a: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)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sp>
        <p:nvSpPr>
          <p:cNvPr id="45" name="CustomShape 35"/>
          <p:cNvSpPr/>
          <p:nvPr/>
        </p:nvSpPr>
        <p:spPr>
          <a:xfrm>
            <a:off x="3845921" y="3247365"/>
            <a:ext cx="1334488" cy="45216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GRE </a:t>
            </a:r>
            <a:r>
              <a:rPr lang="en-US" sz="12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handler</a:t>
            </a:r>
            <a:endParaRPr sz="12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(pop </a:t>
            </a: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GRE, </a:t>
            </a: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save </a:t>
            </a: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ID</a:t>
            </a: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)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sp>
        <p:nvSpPr>
          <p:cNvPr id="54" name="CustomShape 9"/>
          <p:cNvSpPr/>
          <p:nvPr/>
        </p:nvSpPr>
        <p:spPr>
          <a:xfrm>
            <a:off x="3666447" y="3897932"/>
            <a:ext cx="1393233" cy="21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pPr>
              <a:lnSpc>
                <a:spcPct val="100000"/>
              </a:lnSpc>
            </a:pPr>
            <a: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  <a:t>UL: </a:t>
            </a:r>
            <a:r>
              <a:rPr lang="en-US" sz="900" dirty="0" err="1" smtClean="0">
                <a:solidFill>
                  <a:srgbClr val="000000"/>
                </a:solidFill>
                <a:latin typeface="Calibri"/>
                <a:ea typeface="ＭＳ Ｐゴシック"/>
              </a:rPr>
              <a:t>DstIP</a:t>
            </a:r>
            <a: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  <a:t> = BNG, type = GRE</a:t>
            </a:r>
            <a:endParaRPr dirty="0"/>
          </a:p>
        </p:txBody>
      </p:sp>
      <p:cxnSp>
        <p:nvCxnSpPr>
          <p:cNvPr id="43" name="Elbow Connector 42"/>
          <p:cNvCxnSpPr>
            <a:stCxn id="30" idx="2"/>
            <a:endCxn id="98" idx="1"/>
          </p:cNvCxnSpPr>
          <p:nvPr/>
        </p:nvCxnSpPr>
        <p:spPr bwMode="auto">
          <a:xfrm rot="16200000" flipH="1">
            <a:off x="3264845" y="3914450"/>
            <a:ext cx="453219" cy="999742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CustomShape 9"/>
          <p:cNvSpPr/>
          <p:nvPr/>
        </p:nvSpPr>
        <p:spPr>
          <a:xfrm>
            <a:off x="2997679" y="4197200"/>
            <a:ext cx="1088317" cy="21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pPr>
              <a:lnSpc>
                <a:spcPct val="100000"/>
              </a:lnSpc>
            </a:pPr>
            <a: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  <a:t>DL: </a:t>
            </a:r>
            <a:r>
              <a:rPr lang="en-US" sz="900" dirty="0" err="1" smtClean="0">
                <a:solidFill>
                  <a:srgbClr val="000000"/>
                </a:solidFill>
                <a:latin typeface="Calibri"/>
                <a:ea typeface="ＭＳ Ｐゴシック"/>
              </a:rPr>
              <a:t>DstIP</a:t>
            </a:r>
            <a: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  <a:t> </a:t>
            </a:r>
            <a: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  <a:t>= NAT</a:t>
            </a:r>
            <a:endParaRPr dirty="0"/>
          </a:p>
        </p:txBody>
      </p:sp>
      <p:grpSp>
        <p:nvGrpSpPr>
          <p:cNvPr id="33" name="Group 32"/>
          <p:cNvGrpSpPr/>
          <p:nvPr/>
        </p:nvGrpSpPr>
        <p:grpSpPr>
          <a:xfrm>
            <a:off x="4807030" y="2470433"/>
            <a:ext cx="1146952" cy="557355"/>
            <a:chOff x="6064329" y="2559724"/>
            <a:chExt cx="1556760" cy="557355"/>
          </a:xfrm>
        </p:grpSpPr>
        <p:sp>
          <p:nvSpPr>
            <p:cNvPr id="66" name="CustomShape 35"/>
            <p:cNvSpPr/>
            <p:nvPr/>
          </p:nvSpPr>
          <p:spPr>
            <a:xfrm>
              <a:off x="6171009" y="2559724"/>
              <a:ext cx="1450080" cy="452160"/>
            </a:xfrm>
            <a:prstGeom prst="rect">
              <a:avLst/>
            </a:prstGeom>
            <a:solidFill>
              <a:srgbClr val="7030A0"/>
            </a:solidFill>
            <a:ln w="25400" cap="flat" cmpd="sng" algn="ctr">
              <a:solidFill>
                <a:schemeClr val="tx2"/>
              </a:solidFill>
              <a:prstDash val="solid"/>
              <a:round/>
            </a:ln>
            <a:effectLst/>
          </p:spPr>
          <p:txBody>
            <a:bodyPr lIns="90000" tIns="0" rIns="9000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0" dirty="0" smtClean="0">
                  <a:solidFill>
                    <a:srgbClr val="FFFFFF"/>
                  </a:solidFill>
                  <a:latin typeface="Calibri"/>
                  <a:ea typeface="ＭＳ Ｐゴシック"/>
                </a:rPr>
                <a:t>Rate limiter #</a:t>
              </a:r>
              <a:r>
                <a:rPr lang="en-US" sz="1200" kern="0" dirty="0">
                  <a:solidFill>
                    <a:srgbClr val="FFFFFF"/>
                  </a:solidFill>
                  <a:latin typeface="Calibri"/>
                  <a:ea typeface="ＭＳ Ｐゴシック"/>
                </a:rPr>
                <a:t>1</a:t>
              </a:r>
              <a:endParaRPr sz="1000" kern="0" dirty="0">
                <a:solidFill>
                  <a:srgbClr val="FFFFFF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65" name="CustomShape 35"/>
            <p:cNvSpPr/>
            <p:nvPr/>
          </p:nvSpPr>
          <p:spPr>
            <a:xfrm>
              <a:off x="6117669" y="2611579"/>
              <a:ext cx="1450080" cy="452160"/>
            </a:xfrm>
            <a:prstGeom prst="rect">
              <a:avLst/>
            </a:prstGeom>
            <a:solidFill>
              <a:srgbClr val="7030A0"/>
            </a:solidFill>
            <a:ln w="25400" cap="flat" cmpd="sng" algn="ctr">
              <a:solidFill>
                <a:schemeClr val="tx2"/>
              </a:solidFill>
              <a:prstDash val="solid"/>
              <a:round/>
            </a:ln>
            <a:effectLst/>
          </p:spPr>
          <p:txBody>
            <a:bodyPr lIns="90000" tIns="0" rIns="9000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0" dirty="0" smtClean="0">
                  <a:solidFill>
                    <a:srgbClr val="FFFFFF"/>
                  </a:solidFill>
                  <a:latin typeface="Calibri"/>
                  <a:ea typeface="ＭＳ Ｐゴシック"/>
                </a:rPr>
                <a:t>Rate limiter #</a:t>
              </a:r>
              <a:r>
                <a:rPr lang="en-US" sz="1200" kern="0" dirty="0">
                  <a:solidFill>
                    <a:srgbClr val="FFFFFF"/>
                  </a:solidFill>
                  <a:latin typeface="Calibri"/>
                  <a:ea typeface="ＭＳ Ｐゴシック"/>
                </a:rPr>
                <a:t>1</a:t>
              </a:r>
              <a:endParaRPr sz="1000" kern="0" dirty="0">
                <a:solidFill>
                  <a:srgbClr val="FFFFFF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60" name="CustomShape 35"/>
            <p:cNvSpPr/>
            <p:nvPr/>
          </p:nvSpPr>
          <p:spPr>
            <a:xfrm>
              <a:off x="6064329" y="2664919"/>
              <a:ext cx="1450080" cy="452160"/>
            </a:xfrm>
            <a:prstGeom prst="rect">
              <a:avLst/>
            </a:prstGeom>
            <a:solidFill>
              <a:srgbClr val="7030A0"/>
            </a:solidFill>
            <a:ln w="25400" cap="flat" cmpd="sng" algn="ctr">
              <a:solidFill>
                <a:schemeClr val="tx2"/>
              </a:solidFill>
              <a:prstDash val="solid"/>
              <a:round/>
            </a:ln>
            <a:effectLst/>
          </p:spPr>
          <p:txBody>
            <a:bodyPr lIns="90000" tIns="0" rIns="9000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0" dirty="0" smtClean="0">
                  <a:solidFill>
                    <a:srgbClr val="FFFFFF"/>
                  </a:solidFill>
                  <a:latin typeface="Calibri"/>
                  <a:ea typeface="ＭＳ Ｐゴシック"/>
                </a:rPr>
                <a:t>Rate limiter #</a:t>
              </a:r>
              <a:r>
                <a:rPr lang="en-US" sz="1200" kern="0" dirty="0" err="1" smtClean="0">
                  <a:solidFill>
                    <a:srgbClr val="FFFFFF"/>
                  </a:solidFill>
                  <a:latin typeface="Calibri"/>
                  <a:ea typeface="ＭＳ Ｐゴシック"/>
                </a:rPr>
                <a:t>i</a:t>
              </a:r>
              <a:endParaRPr lang="en-US" sz="1200" kern="0" dirty="0" smtClean="0">
                <a:solidFill>
                  <a:srgbClr val="FFFFFF"/>
                </a:solidFill>
                <a:latin typeface="Calibri"/>
                <a:ea typeface="ＭＳ Ｐゴシック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0" dirty="0" smtClean="0">
                  <a:solidFill>
                    <a:srgbClr val="FFFFFF"/>
                  </a:solidFill>
                  <a:latin typeface="Calibri"/>
                  <a:ea typeface="ＭＳ Ｐゴシック"/>
                </a:rPr>
                <a:t>key: </a:t>
              </a:r>
              <a:r>
                <a:rPr lang="en-US" sz="1000" kern="0" dirty="0" smtClean="0">
                  <a:solidFill>
                    <a:srgbClr val="FFFFFF"/>
                  </a:solidFill>
                  <a:latin typeface="Calibri"/>
                  <a:ea typeface="ＭＳ Ｐゴシック"/>
                </a:rPr>
                <a:t>ID</a:t>
              </a:r>
              <a:endParaRPr sz="700" kern="0" dirty="0">
                <a:solidFill>
                  <a:srgbClr val="FFFFFF"/>
                </a:solidFill>
                <a:latin typeface="Calibri"/>
                <a:ea typeface="ＭＳ Ｐゴシック"/>
              </a:endParaRPr>
            </a:p>
          </p:txBody>
        </p:sp>
      </p:grpSp>
      <p:sp>
        <p:nvSpPr>
          <p:cNvPr id="70" name="CustomShape 4"/>
          <p:cNvSpPr/>
          <p:nvPr/>
        </p:nvSpPr>
        <p:spPr>
          <a:xfrm>
            <a:off x="7223760" y="3556353"/>
            <a:ext cx="1654602" cy="93324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UE selector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key: </a:t>
            </a:r>
            <a:r>
              <a:rPr lang="en-US" sz="1000" kern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IP.dst</a:t>
            </a:r>
            <a:endParaRPr lang="en-US" sz="1000" kern="0" dirty="0" smtClean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type: </a:t>
            </a: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Hash</a:t>
            </a:r>
            <a:endParaRPr lang="en-US" sz="1000" kern="0" dirty="0" smtClean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entries: 10k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actions: push </a:t>
            </a: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GRE, </a:t>
            </a: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set IP</a:t>
            </a:r>
            <a:endParaRPr sz="7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cxnSp>
        <p:nvCxnSpPr>
          <p:cNvPr id="74" name="Elbow Connector 73"/>
          <p:cNvCxnSpPr>
            <a:stCxn id="188" idx="3"/>
            <a:endCxn id="158" idx="1"/>
          </p:cNvCxnSpPr>
          <p:nvPr/>
        </p:nvCxnSpPr>
        <p:spPr bwMode="auto">
          <a:xfrm flipH="1" flipV="1">
            <a:off x="1369478" y="2664920"/>
            <a:ext cx="90883" cy="1157466"/>
          </a:xfrm>
          <a:prstGeom prst="bentConnector5">
            <a:avLst>
              <a:gd name="adj1" fmla="val -251532"/>
              <a:gd name="adj2" fmla="val 55755"/>
              <a:gd name="adj3" fmla="val 351532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2" name="CustomShape 3"/>
          <p:cNvSpPr/>
          <p:nvPr/>
        </p:nvSpPr>
        <p:spPr>
          <a:xfrm>
            <a:off x="972236" y="4514048"/>
            <a:ext cx="507469" cy="408475"/>
          </a:xfrm>
          <a:prstGeom prst="roundRect">
            <a:avLst>
              <a:gd name="adj" fmla="val 14400"/>
            </a:avLst>
          </a:prstGeom>
          <a:solidFill>
            <a:srgbClr val="C0504D"/>
          </a:solidFill>
          <a:ln w="12600">
            <a:noFill/>
          </a:ln>
          <a:effectLst/>
        </p:spPr>
        <p:txBody>
          <a:bodyPr wrap="none" lIns="72000" tIns="45000" rIns="72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out 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port</a:t>
            </a:r>
            <a:endParaRPr kumimoji="0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cxnSp>
        <p:nvCxnSpPr>
          <p:cNvPr id="80" name="Straight Arrow Connector 79"/>
          <p:cNvCxnSpPr>
            <a:stCxn id="188" idx="2"/>
            <a:endCxn id="92" idx="0"/>
          </p:cNvCxnSpPr>
          <p:nvPr/>
        </p:nvCxnSpPr>
        <p:spPr bwMode="auto">
          <a:xfrm>
            <a:off x="910452" y="4254116"/>
            <a:ext cx="315519" cy="2599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6" name="Elbow Connector 135"/>
          <p:cNvCxnSpPr>
            <a:stCxn id="70" idx="0"/>
            <a:endCxn id="60" idx="2"/>
          </p:cNvCxnSpPr>
          <p:nvPr/>
        </p:nvCxnSpPr>
        <p:spPr bwMode="auto">
          <a:xfrm rot="16200000" flipV="1">
            <a:off x="6431853" y="1937144"/>
            <a:ext cx="528565" cy="2709853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Elbow Connector 16"/>
          <p:cNvCxnSpPr>
            <a:stCxn id="158" idx="3"/>
            <a:endCxn id="30" idx="0"/>
          </p:cNvCxnSpPr>
          <p:nvPr/>
        </p:nvCxnSpPr>
        <p:spPr bwMode="auto">
          <a:xfrm>
            <a:off x="2497358" y="2664920"/>
            <a:ext cx="494225" cy="93001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CustomShape 35"/>
          <p:cNvSpPr/>
          <p:nvPr/>
        </p:nvSpPr>
        <p:spPr>
          <a:xfrm>
            <a:off x="3845921" y="1375882"/>
            <a:ext cx="1334488" cy="78627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Firewall UL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key: L3, L4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entries: 100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action: drop</a:t>
            </a:r>
            <a:endParaRPr sz="7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cxnSp>
        <p:nvCxnSpPr>
          <p:cNvPr id="35" name="Elbow Connector 34"/>
          <p:cNvCxnSpPr>
            <a:stCxn id="60" idx="0"/>
            <a:endCxn id="53" idx="2"/>
          </p:cNvCxnSpPr>
          <p:nvPr/>
        </p:nvCxnSpPr>
        <p:spPr bwMode="auto">
          <a:xfrm rot="16200000" flipV="1">
            <a:off x="4720449" y="1954868"/>
            <a:ext cx="413476" cy="82804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" name="Group 1"/>
          <p:cNvGrpSpPr/>
          <p:nvPr/>
        </p:nvGrpSpPr>
        <p:grpSpPr>
          <a:xfrm>
            <a:off x="7339675" y="2172204"/>
            <a:ext cx="1434114" cy="827828"/>
            <a:chOff x="7650480" y="2249220"/>
            <a:chExt cx="1434114" cy="827828"/>
          </a:xfrm>
        </p:grpSpPr>
        <p:sp>
          <p:nvSpPr>
            <p:cNvPr id="84" name="CustomShape 4"/>
            <p:cNvSpPr/>
            <p:nvPr/>
          </p:nvSpPr>
          <p:spPr>
            <a:xfrm>
              <a:off x="7650480" y="2249220"/>
              <a:ext cx="1434114" cy="827828"/>
            </a:xfrm>
            <a:prstGeom prst="rect">
              <a:avLst/>
            </a:prstGeom>
            <a:solidFill>
              <a:srgbClr val="FFCCCC"/>
            </a:solidFill>
            <a:ln w="254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</a:ln>
            <a:effectLst/>
          </p:spPr>
          <p:txBody>
            <a:bodyPr lIns="90000" tIns="0" rIns="90000" bIns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0" dirty="0" smtClean="0">
                  <a:solidFill>
                    <a:schemeClr val="accent1">
                      <a:lumMod val="50000"/>
                    </a:schemeClr>
                  </a:solidFill>
                  <a:latin typeface="Calibri"/>
                  <a:ea typeface="ＭＳ Ｐゴシック"/>
                </a:rPr>
                <a:t>Traffic </a:t>
              </a:r>
              <a:r>
                <a:rPr lang="en-US" sz="1200" kern="0" dirty="0" err="1" smtClean="0">
                  <a:solidFill>
                    <a:schemeClr val="accent1">
                      <a:lumMod val="50000"/>
                    </a:schemeClr>
                  </a:solidFill>
                  <a:latin typeface="Calibri"/>
                  <a:ea typeface="ＭＳ Ｐゴシック"/>
                </a:rPr>
                <a:t>Mgmt</a:t>
              </a:r>
              <a:r>
                <a:rPr lang="en-US" sz="1200" kern="0" dirty="0" smtClean="0">
                  <a:solidFill>
                    <a:schemeClr val="accent1">
                      <a:lumMod val="50000"/>
                    </a:schemeClr>
                  </a:solidFill>
                  <a:latin typeface="Calibri"/>
                  <a:ea typeface="ＭＳ Ｐゴシック"/>
                </a:rPr>
                <a:t> block</a:t>
              </a:r>
              <a:endParaRPr sz="1200" kern="0" dirty="0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8279907" y="2565488"/>
              <a:ext cx="365760" cy="365760"/>
            </a:xfrm>
            <a:prstGeom prst="ellipse">
              <a:avLst/>
            </a:prstGeom>
            <a:noFill/>
            <a:ln w="762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7719060" y="2590868"/>
              <a:ext cx="464820" cy="8929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7715250" y="2698622"/>
              <a:ext cx="464820" cy="8929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7715250" y="2806376"/>
              <a:ext cx="464820" cy="8929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8023860" y="2588348"/>
              <a:ext cx="156210" cy="8929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8023860" y="2695028"/>
              <a:ext cx="156210" cy="8929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7947660" y="2695028"/>
              <a:ext cx="156210" cy="8929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7863840" y="2588348"/>
              <a:ext cx="156210" cy="89292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8763000" y="2703722"/>
              <a:ext cx="298734" cy="8929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8763000" y="2703722"/>
              <a:ext cx="74683" cy="8929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6" name="Elbow Connector 25"/>
          <p:cNvCxnSpPr>
            <a:stCxn id="84" idx="3"/>
            <a:endCxn id="105" idx="0"/>
          </p:cNvCxnSpPr>
          <p:nvPr/>
        </p:nvCxnSpPr>
        <p:spPr bwMode="auto">
          <a:xfrm flipH="1" flipV="1">
            <a:off x="453643" y="2500884"/>
            <a:ext cx="8320146" cy="85234"/>
          </a:xfrm>
          <a:prstGeom prst="bentConnector4">
            <a:avLst>
              <a:gd name="adj1" fmla="val -2748"/>
              <a:gd name="adj2" fmla="val 1835575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5" name="CustomShape 9"/>
          <p:cNvSpPr/>
          <p:nvPr/>
        </p:nvSpPr>
        <p:spPr>
          <a:xfrm>
            <a:off x="2513874" y="2454860"/>
            <a:ext cx="1088317" cy="21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pPr>
              <a:lnSpc>
                <a:spcPct val="100000"/>
              </a:lnSpc>
            </a:pPr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/>
              </a:rPr>
              <a:t>type = </a:t>
            </a:r>
            <a: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  <a:t>IP</a:t>
            </a:r>
            <a:endParaRPr dirty="0"/>
          </a:p>
        </p:txBody>
      </p:sp>
      <p:sp>
        <p:nvSpPr>
          <p:cNvPr id="105" name="CustomShape 4"/>
          <p:cNvSpPr/>
          <p:nvPr/>
        </p:nvSpPr>
        <p:spPr>
          <a:xfrm>
            <a:off x="91945" y="2500884"/>
            <a:ext cx="723396" cy="5637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</a:rPr>
              <a:t>L3 </a:t>
            </a: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</a:rPr>
              <a:t>block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</a:rPr>
              <a:t>(external)</a:t>
            </a:r>
            <a:endParaRPr sz="1000" kern="0" dirty="0">
              <a:solidFill>
                <a:schemeClr val="accent1">
                  <a:lumMod val="50000"/>
                </a:schemeClr>
              </a:solidFill>
              <a:latin typeface="Calibri"/>
              <a:ea typeface="ＭＳ Ｐゴシック"/>
            </a:endParaRPr>
          </a:p>
        </p:txBody>
      </p:sp>
      <p:cxnSp>
        <p:nvCxnSpPr>
          <p:cNvPr id="99" name="Elbow Connector 98"/>
          <p:cNvCxnSpPr>
            <a:stCxn id="105" idx="2"/>
            <a:endCxn id="188" idx="1"/>
          </p:cNvCxnSpPr>
          <p:nvPr/>
        </p:nvCxnSpPr>
        <p:spPr bwMode="auto">
          <a:xfrm rot="5400000">
            <a:off x="28199" y="3396942"/>
            <a:ext cx="757788" cy="93100"/>
          </a:xfrm>
          <a:prstGeom prst="bentConnector4">
            <a:avLst>
              <a:gd name="adj1" fmla="val 21514"/>
              <a:gd name="adj2" fmla="val 345542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7" name="CustomShape 35"/>
          <p:cNvSpPr/>
          <p:nvPr/>
        </p:nvSpPr>
        <p:spPr>
          <a:xfrm>
            <a:off x="5651943" y="3854661"/>
            <a:ext cx="974713" cy="78627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Firewall DL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key: L3, L4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entries: 100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action: drop</a:t>
            </a:r>
            <a:endParaRPr sz="7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cxnSp>
        <p:nvCxnSpPr>
          <p:cNvPr id="110" name="Elbow Connector 109"/>
          <p:cNvCxnSpPr>
            <a:stCxn id="117" idx="3"/>
            <a:endCxn id="70" idx="1"/>
          </p:cNvCxnSpPr>
          <p:nvPr/>
        </p:nvCxnSpPr>
        <p:spPr bwMode="auto">
          <a:xfrm flipV="1">
            <a:off x="6626656" y="4022973"/>
            <a:ext cx="597104" cy="224823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Elbow Connector 9"/>
          <p:cNvCxnSpPr>
            <a:stCxn id="30" idx="3"/>
            <a:endCxn id="45" idx="2"/>
          </p:cNvCxnSpPr>
          <p:nvPr/>
        </p:nvCxnSpPr>
        <p:spPr bwMode="auto">
          <a:xfrm flipV="1">
            <a:off x="3658827" y="3699525"/>
            <a:ext cx="854338" cy="191796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Elbow Connector 11"/>
          <p:cNvCxnSpPr>
            <a:stCxn id="45" idx="0"/>
            <a:endCxn id="60" idx="1"/>
          </p:cNvCxnSpPr>
          <p:nvPr/>
        </p:nvCxnSpPr>
        <p:spPr bwMode="auto">
          <a:xfrm rot="5400000" flipH="1" flipV="1">
            <a:off x="4437269" y="2877605"/>
            <a:ext cx="445657" cy="293865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6" name="CustomShape 35"/>
          <p:cNvSpPr/>
          <p:nvPr/>
        </p:nvSpPr>
        <p:spPr>
          <a:xfrm>
            <a:off x="5727313" y="1542937"/>
            <a:ext cx="1068355" cy="452160"/>
          </a:xfrm>
          <a:prstGeom prst="rect">
            <a:avLst/>
          </a:prstGeom>
          <a:solidFill>
            <a:srgbClr val="7030A0"/>
          </a:solidFill>
          <a:ln w="25400" cap="flat" cmpd="sng" algn="ctr">
            <a:solidFill>
              <a:schemeClr val="tx2"/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NAT uplink</a:t>
            </a:r>
            <a:endParaRPr lang="en-US" sz="1200" kern="0" dirty="0" smtClean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key: </a:t>
            </a:r>
            <a:r>
              <a:rPr lang="en-US" sz="1000" kern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IP.src</a:t>
            </a:r>
            <a:endParaRPr sz="7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cxnSp>
        <p:nvCxnSpPr>
          <p:cNvPr id="16" name="Straight Arrow Connector 15"/>
          <p:cNvCxnSpPr>
            <a:stCxn id="53" idx="3"/>
            <a:endCxn id="96" idx="1"/>
          </p:cNvCxnSpPr>
          <p:nvPr/>
        </p:nvCxnSpPr>
        <p:spPr bwMode="auto">
          <a:xfrm>
            <a:off x="5180409" y="1769017"/>
            <a:ext cx="54690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Elbow Connector 19"/>
          <p:cNvCxnSpPr>
            <a:stCxn id="96" idx="3"/>
            <a:endCxn id="84" idx="0"/>
          </p:cNvCxnSpPr>
          <p:nvPr/>
        </p:nvCxnSpPr>
        <p:spPr bwMode="auto">
          <a:xfrm>
            <a:off x="6795668" y="1769017"/>
            <a:ext cx="1261064" cy="403187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8" name="CustomShape 35"/>
          <p:cNvSpPr/>
          <p:nvPr/>
        </p:nvSpPr>
        <p:spPr>
          <a:xfrm>
            <a:off x="3991325" y="4414851"/>
            <a:ext cx="1068355" cy="452160"/>
          </a:xfrm>
          <a:prstGeom prst="rect">
            <a:avLst/>
          </a:prstGeom>
          <a:solidFill>
            <a:srgbClr val="7030A0"/>
          </a:solidFill>
          <a:ln w="25400" cap="flat" cmpd="sng" algn="ctr">
            <a:solidFill>
              <a:schemeClr val="tx2"/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NAT downlink</a:t>
            </a:r>
            <a:endParaRPr lang="en-US" sz="1200" kern="0" dirty="0" smtClean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key: </a:t>
            </a: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port</a:t>
            </a:r>
            <a:endParaRPr sz="7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cxnSp>
        <p:nvCxnSpPr>
          <p:cNvPr id="28" name="Elbow Connector 27"/>
          <p:cNvCxnSpPr>
            <a:stCxn id="98" idx="3"/>
            <a:endCxn id="117" idx="1"/>
          </p:cNvCxnSpPr>
          <p:nvPr/>
        </p:nvCxnSpPr>
        <p:spPr bwMode="auto">
          <a:xfrm flipV="1">
            <a:off x="5059680" y="4247796"/>
            <a:ext cx="592263" cy="393135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Elbow Connector 35"/>
          <p:cNvCxnSpPr>
            <a:stCxn id="60" idx="3"/>
            <a:endCxn id="84" idx="1"/>
          </p:cNvCxnSpPr>
          <p:nvPr/>
        </p:nvCxnSpPr>
        <p:spPr bwMode="auto">
          <a:xfrm flipV="1">
            <a:off x="5875385" y="2586118"/>
            <a:ext cx="1464290" cy="21559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stCxn id="60" idx="2"/>
            <a:endCxn id="60" idx="3"/>
          </p:cNvCxnSpPr>
          <p:nvPr/>
        </p:nvCxnSpPr>
        <p:spPr bwMode="auto">
          <a:xfrm flipV="1">
            <a:off x="5341208" y="2801708"/>
            <a:ext cx="534177" cy="2260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>
            <a:stCxn id="60" idx="1"/>
            <a:endCxn id="60" idx="0"/>
          </p:cNvCxnSpPr>
          <p:nvPr/>
        </p:nvCxnSpPr>
        <p:spPr bwMode="auto">
          <a:xfrm flipV="1">
            <a:off x="4807030" y="2575628"/>
            <a:ext cx="534178" cy="2260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5932805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Only PPU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radio base station test cases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622829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5631178" y="1350169"/>
            <a:ext cx="3512821" cy="3648551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Traces:</a:t>
            </a:r>
          </a:p>
          <a:p>
            <a:pPr lvl="1"/>
            <a:r>
              <a:rPr lang="en-GB" dirty="0" smtClean="0"/>
              <a:t>UL: 10k X2 </a:t>
            </a:r>
            <a:r>
              <a:rPr lang="en-GB" dirty="0" err="1" smtClean="0"/>
              <a:t>pkts</a:t>
            </a:r>
            <a:r>
              <a:rPr lang="en-GB" dirty="0" smtClean="0"/>
              <a:t> from </a:t>
            </a:r>
            <a:r>
              <a:rPr lang="en-GB" dirty="0"/>
              <a:t>100 </a:t>
            </a:r>
            <a:r>
              <a:rPr lang="en-GB" dirty="0" smtClean="0"/>
              <a:t>Antennas</a:t>
            </a:r>
            <a:endParaRPr lang="en-GB" dirty="0"/>
          </a:p>
          <a:p>
            <a:pPr lvl="2"/>
            <a:r>
              <a:rPr lang="en-US" dirty="0"/>
              <a:t>external: </a:t>
            </a:r>
            <a:endParaRPr lang="en-US" dirty="0" smtClean="0"/>
          </a:p>
          <a:p>
            <a:pPr lvl="3"/>
            <a:r>
              <a:rPr lang="en-US" dirty="0" err="1" smtClean="0"/>
              <a:t>DstIP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BST</a:t>
            </a:r>
          </a:p>
          <a:p>
            <a:pPr lvl="3"/>
            <a:r>
              <a:rPr lang="en-US" dirty="0" smtClean="0"/>
              <a:t>DMAC </a:t>
            </a:r>
            <a:r>
              <a:rPr lang="en-US" dirty="0"/>
              <a:t>= </a:t>
            </a:r>
            <a:r>
              <a:rPr lang="en-US" dirty="0" smtClean="0"/>
              <a:t>BST</a:t>
            </a:r>
          </a:p>
          <a:p>
            <a:pPr lvl="3"/>
            <a:r>
              <a:rPr lang="en-US" dirty="0" err="1" smtClean="0"/>
              <a:t>SrcIP</a:t>
            </a:r>
            <a:r>
              <a:rPr lang="en-US" dirty="0" smtClean="0"/>
              <a:t> </a:t>
            </a:r>
            <a:r>
              <a:rPr lang="en-US" dirty="0"/>
              <a:t>= Antenna(</a:t>
            </a:r>
            <a:r>
              <a:rPr lang="en-US" dirty="0" err="1"/>
              <a:t>i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internal: Snow3G </a:t>
            </a:r>
            <a:endParaRPr lang="en-US" dirty="0" smtClean="0"/>
          </a:p>
          <a:p>
            <a:pPr lvl="3"/>
            <a:r>
              <a:rPr lang="en-US" dirty="0" err="1" smtClean="0"/>
              <a:t>DstIP</a:t>
            </a:r>
            <a:r>
              <a:rPr lang="en-US" dirty="0" smtClean="0"/>
              <a:t> </a:t>
            </a:r>
            <a:r>
              <a:rPr lang="en-US" dirty="0"/>
              <a:t>= server (</a:t>
            </a:r>
            <a:r>
              <a:rPr lang="en-US" dirty="0" smtClean="0"/>
              <a:t>1k)</a:t>
            </a:r>
          </a:p>
          <a:p>
            <a:pPr lvl="3"/>
            <a:r>
              <a:rPr lang="en-US" dirty="0" err="1" smtClean="0"/>
              <a:t>SrcIP</a:t>
            </a:r>
            <a:r>
              <a:rPr lang="en-US" dirty="0" smtClean="0"/>
              <a:t> </a:t>
            </a:r>
            <a:r>
              <a:rPr lang="en-US" dirty="0"/>
              <a:t>= UE (10k</a:t>
            </a:r>
            <a:r>
              <a:rPr lang="en-US" dirty="0" smtClean="0"/>
              <a:t>)</a:t>
            </a:r>
            <a:endParaRPr lang="en-GB" dirty="0"/>
          </a:p>
          <a:p>
            <a:pPr lvl="1"/>
            <a:r>
              <a:rPr lang="en-GB" dirty="0" smtClean="0"/>
              <a:t>DL: </a:t>
            </a:r>
            <a:r>
              <a:rPr lang="en-GB" dirty="0"/>
              <a:t>10k GTP </a:t>
            </a:r>
            <a:r>
              <a:rPr lang="en-GB" dirty="0" err="1" smtClean="0"/>
              <a:t>pkts</a:t>
            </a:r>
            <a:endParaRPr lang="en-GB" dirty="0"/>
          </a:p>
          <a:p>
            <a:pPr lvl="2"/>
            <a:r>
              <a:rPr lang="en-US" dirty="0"/>
              <a:t>external: </a:t>
            </a:r>
            <a:endParaRPr lang="en-US" dirty="0" smtClean="0"/>
          </a:p>
          <a:p>
            <a:pPr lvl="3"/>
            <a:r>
              <a:rPr lang="en-US" dirty="0" err="1" smtClean="0"/>
              <a:t>DstIP</a:t>
            </a:r>
            <a:r>
              <a:rPr lang="en-US" dirty="0" smtClean="0"/>
              <a:t> </a:t>
            </a:r>
            <a:r>
              <a:rPr lang="en-US" dirty="0"/>
              <a:t>= BST, DMAC = </a:t>
            </a:r>
            <a:r>
              <a:rPr lang="en-US" dirty="0" smtClean="0"/>
              <a:t>BST</a:t>
            </a:r>
          </a:p>
          <a:p>
            <a:pPr lvl="3"/>
            <a:r>
              <a:rPr lang="en-US" dirty="0" err="1" smtClean="0"/>
              <a:t>SrcIP</a:t>
            </a:r>
            <a:r>
              <a:rPr lang="en-US" dirty="0" smtClean="0"/>
              <a:t> </a:t>
            </a:r>
            <a:r>
              <a:rPr lang="en-US" dirty="0"/>
              <a:t>= MGW</a:t>
            </a:r>
            <a:endParaRPr lang="en-GB" dirty="0"/>
          </a:p>
          <a:p>
            <a:pPr lvl="2"/>
            <a:r>
              <a:rPr lang="en-GB" dirty="0"/>
              <a:t>internal: </a:t>
            </a:r>
            <a:endParaRPr lang="en-GB" dirty="0" smtClean="0"/>
          </a:p>
          <a:p>
            <a:pPr lvl="3"/>
            <a:r>
              <a:rPr lang="en-GB" dirty="0" err="1" smtClean="0"/>
              <a:t>SrcIP</a:t>
            </a:r>
            <a:r>
              <a:rPr lang="en-GB" dirty="0" smtClean="0"/>
              <a:t> </a:t>
            </a:r>
            <a:r>
              <a:rPr lang="en-GB" dirty="0"/>
              <a:t>= server, </a:t>
            </a:r>
            <a:r>
              <a:rPr lang="en-GB" dirty="0" err="1"/>
              <a:t>DstIP</a:t>
            </a:r>
            <a:r>
              <a:rPr lang="en-GB" dirty="0"/>
              <a:t> = UE</a:t>
            </a:r>
          </a:p>
          <a:p>
            <a:pPr lvl="1"/>
            <a:r>
              <a:rPr lang="en-US" dirty="0"/>
              <a:t>packet sizes: 64, 128, 256, 512, 1024, 1280</a:t>
            </a:r>
            <a:endParaRPr lang="en-GB" dirty="0"/>
          </a:p>
          <a:p>
            <a:pPr lvl="1"/>
            <a:r>
              <a:rPr lang="en-US" dirty="0"/>
              <a:t>filenames: </a:t>
            </a:r>
            <a:r>
              <a:rPr lang="en-US" dirty="0" smtClean="0"/>
              <a:t>TBD</a:t>
            </a:r>
          </a:p>
          <a:p>
            <a:pPr lvl="1"/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3009900" y="1350169"/>
            <a:ext cx="2621279" cy="35432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DL (to UE) trace:</a:t>
            </a:r>
          </a:p>
          <a:p>
            <a:pPr lvl="1"/>
            <a:r>
              <a:rPr lang="en-US" dirty="0" smtClean="0"/>
              <a:t>S1U packets (GTP encapsulated normal IP)</a:t>
            </a:r>
          </a:p>
          <a:p>
            <a:pPr lvl="1"/>
            <a:r>
              <a:rPr lang="en-US" dirty="0" smtClean="0"/>
              <a:t>(possibly in </a:t>
            </a:r>
            <a:r>
              <a:rPr lang="en-US" dirty="0" err="1" smtClean="0"/>
              <a:t>IPSec</a:t>
            </a:r>
            <a:r>
              <a:rPr lang="en-US" dirty="0" smtClean="0"/>
              <a:t> tunnel)</a:t>
            </a:r>
          </a:p>
          <a:p>
            <a:pPr lvl="1"/>
            <a:endParaRPr lang="en-US" dirty="0"/>
          </a:p>
          <a:p>
            <a:r>
              <a:rPr lang="en-US" dirty="0" smtClean="0"/>
              <a:t>Pipeline:</a:t>
            </a:r>
          </a:p>
          <a:p>
            <a:pPr marL="812800" lvl="1" indent="-457200">
              <a:buFont typeface="+mj-lt"/>
              <a:buAutoNum type="arabicPeriod"/>
            </a:pPr>
            <a:r>
              <a:rPr lang="en-US" dirty="0" smtClean="0"/>
              <a:t>(</a:t>
            </a:r>
            <a:r>
              <a:rPr lang="en-US" dirty="0" err="1" smtClean="0"/>
              <a:t>IPSec</a:t>
            </a:r>
            <a:r>
              <a:rPr lang="en-US" dirty="0" smtClean="0"/>
              <a:t> decrypt)</a:t>
            </a:r>
            <a:endParaRPr lang="en-GB" dirty="0" smtClean="0"/>
          </a:p>
          <a:p>
            <a:pPr marL="812800" lvl="1" indent="-457200">
              <a:buFont typeface="+mj-lt"/>
              <a:buAutoNum type="arabicPeriod"/>
            </a:pPr>
            <a:r>
              <a:rPr lang="en-GB" dirty="0" smtClean="0"/>
              <a:t>L2</a:t>
            </a:r>
            <a:r>
              <a:rPr lang="en-GB" dirty="0"/>
              <a:t>, L3 and L4 check (BST, UDP, 2152)</a:t>
            </a:r>
          </a:p>
          <a:p>
            <a:pPr marL="812800" lvl="1" indent="-457200">
              <a:buFont typeface="+mj-lt"/>
              <a:buAutoNum type="arabicPeriod"/>
            </a:pPr>
            <a:r>
              <a:rPr lang="en-GB" dirty="0"/>
              <a:t>GTP </a:t>
            </a:r>
            <a:r>
              <a:rPr lang="en-GB" dirty="0" err="1"/>
              <a:t>decapsulation</a:t>
            </a:r>
            <a:endParaRPr lang="en-GB" dirty="0"/>
          </a:p>
          <a:p>
            <a:pPr marL="812800" lvl="1" indent="-457200">
              <a:buFont typeface="+mj-lt"/>
              <a:buAutoNum type="arabicPeriod"/>
            </a:pPr>
            <a:r>
              <a:rPr lang="en-US" dirty="0" smtClean="0"/>
              <a:t>select UE (</a:t>
            </a:r>
            <a:r>
              <a:rPr lang="en-US" dirty="0" err="1" smtClean="0"/>
              <a:t>DstIP</a:t>
            </a:r>
            <a:r>
              <a:rPr lang="en-US" dirty="0" smtClean="0"/>
              <a:t>)</a:t>
            </a:r>
          </a:p>
          <a:p>
            <a:pPr marL="812800" lvl="1" indent="-457200">
              <a:buFont typeface="+mj-lt"/>
              <a:buAutoNum type="arabicPeriod"/>
            </a:pPr>
            <a:r>
              <a:rPr lang="en-US" dirty="0" smtClean="0"/>
              <a:t>Snow3G encryption</a:t>
            </a:r>
          </a:p>
          <a:p>
            <a:pPr marL="812800" lvl="1" indent="-457200">
              <a:buFont typeface="+mj-lt"/>
              <a:buAutoNum type="arabicPeriod"/>
            </a:pPr>
            <a:r>
              <a:rPr lang="en-US" dirty="0" smtClean="0"/>
              <a:t>GTP encapsulation</a:t>
            </a:r>
          </a:p>
          <a:p>
            <a:pPr marL="1171575" lvl="2" indent="-457200"/>
            <a:r>
              <a:rPr lang="en-US" dirty="0" err="1"/>
              <a:t>TEID</a:t>
            </a:r>
            <a:r>
              <a:rPr lang="en-US" baseline="-25000" dirty="0" err="1"/>
              <a:t>in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/>
              <a:t>TEID</a:t>
            </a:r>
            <a:r>
              <a:rPr lang="en-US" baseline="-25000" dirty="0" err="1"/>
              <a:t>out</a:t>
            </a:r>
            <a:endParaRPr lang="en-US" dirty="0" smtClean="0">
              <a:sym typeface="Wingdings" panose="05000000000000000000" pitchFamily="2" charset="2"/>
            </a:endParaRPr>
          </a:p>
          <a:p>
            <a:pPr marL="1171575" lvl="2" indent="-457200"/>
            <a:r>
              <a:rPr lang="en-US" dirty="0" err="1" smtClean="0">
                <a:sym typeface="Wingdings" panose="05000000000000000000" pitchFamily="2" charset="2"/>
              </a:rPr>
              <a:t>SrcIP</a:t>
            </a:r>
            <a:r>
              <a:rPr lang="en-US" dirty="0" smtClean="0">
                <a:sym typeface="Wingdings" panose="05000000000000000000" pitchFamily="2" charset="2"/>
              </a:rPr>
              <a:t> = BST</a:t>
            </a:r>
          </a:p>
          <a:p>
            <a:pPr marL="1171575" lvl="2" indent="-457200"/>
            <a:r>
              <a:rPr lang="en-US" dirty="0" err="1" smtClean="0">
                <a:sym typeface="Wingdings" panose="05000000000000000000" pitchFamily="2" charset="2"/>
              </a:rPr>
              <a:t>DstIP</a:t>
            </a:r>
            <a:r>
              <a:rPr lang="en-US" dirty="0" smtClean="0">
                <a:sym typeface="Wingdings" panose="05000000000000000000" pitchFamily="2" charset="2"/>
              </a:rPr>
              <a:t> = Antenna</a:t>
            </a:r>
          </a:p>
          <a:p>
            <a:pPr marL="812800" lvl="1" indent="-457200">
              <a:buFont typeface="+mj-lt"/>
              <a:buAutoNum type="arabicPeriod"/>
            </a:pPr>
            <a:r>
              <a:rPr lang="en-US" dirty="0" smtClean="0"/>
              <a:t>L3 routing towards antenna site + L2 </a:t>
            </a:r>
            <a:r>
              <a:rPr lang="en-US" dirty="0" err="1" smtClean="0"/>
              <a:t>fwd</a:t>
            </a:r>
            <a:endParaRPr lang="en-US" dirty="0" smtClean="0"/>
          </a:p>
          <a:p>
            <a:pPr marL="812800" lvl="1" indent="-457200">
              <a:buFont typeface="+mj-lt"/>
              <a:buAutoNum type="arabicPeriod"/>
            </a:pP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93700" y="1350169"/>
            <a:ext cx="2547620" cy="3543299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UL (from UE) trace:</a:t>
            </a:r>
          </a:p>
          <a:p>
            <a:pPr lvl="1"/>
            <a:r>
              <a:rPr lang="en-GB" dirty="0" smtClean="0"/>
              <a:t>X2 packets (GTP encapsulated Snow3G)</a:t>
            </a:r>
          </a:p>
          <a:p>
            <a:pPr lvl="1"/>
            <a:endParaRPr lang="en-GB" dirty="0" smtClean="0"/>
          </a:p>
          <a:p>
            <a:r>
              <a:rPr lang="en-US" dirty="0" smtClean="0"/>
              <a:t>Pipeline:</a:t>
            </a:r>
            <a:endParaRPr lang="en-GB" dirty="0" smtClean="0"/>
          </a:p>
          <a:p>
            <a:pPr marL="811212" lvl="1" indent="-457200">
              <a:buFont typeface="+mj-lt"/>
              <a:buAutoNum type="arabicPeriod"/>
            </a:pPr>
            <a:r>
              <a:rPr lang="en-GB" dirty="0"/>
              <a:t>L2, L3 and L4 check </a:t>
            </a:r>
            <a:r>
              <a:rPr lang="en-GB" dirty="0" smtClean="0"/>
              <a:t>(BST, </a:t>
            </a:r>
            <a:r>
              <a:rPr lang="en-GB" dirty="0"/>
              <a:t>UDP, 2152)</a:t>
            </a:r>
          </a:p>
          <a:p>
            <a:pPr marL="811212" lvl="1" indent="-457200">
              <a:buFont typeface="+mj-lt"/>
              <a:buAutoNum type="arabicPeriod"/>
            </a:pPr>
            <a:r>
              <a:rPr lang="en-GB" dirty="0"/>
              <a:t>GTP </a:t>
            </a:r>
            <a:r>
              <a:rPr lang="en-GB" dirty="0" err="1" smtClean="0"/>
              <a:t>decapsulation</a:t>
            </a:r>
            <a:endParaRPr lang="en-GB" dirty="0"/>
          </a:p>
          <a:p>
            <a:pPr marL="811212" lvl="1" indent="-457200">
              <a:buFont typeface="+mj-lt"/>
              <a:buAutoNum type="arabicPeriod"/>
            </a:pPr>
            <a:r>
              <a:rPr lang="en-US" dirty="0" smtClean="0"/>
              <a:t>decrypt Snow3G</a:t>
            </a:r>
          </a:p>
          <a:p>
            <a:pPr marL="811212" lvl="1" indent="-457200">
              <a:buFont typeface="+mj-lt"/>
              <a:buAutoNum type="arabicPeriod"/>
            </a:pPr>
            <a:r>
              <a:rPr lang="en-US" dirty="0" smtClean="0"/>
              <a:t>select UE (</a:t>
            </a:r>
            <a:r>
              <a:rPr lang="en-US" dirty="0" err="1" smtClean="0"/>
              <a:t>SrcIP</a:t>
            </a:r>
            <a:r>
              <a:rPr lang="en-US" dirty="0" smtClean="0"/>
              <a:t>)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GTP encapsulation</a:t>
            </a:r>
          </a:p>
          <a:p>
            <a:pPr lvl="2"/>
            <a:r>
              <a:rPr lang="en-US" dirty="0" err="1" smtClean="0"/>
              <a:t>TEID</a:t>
            </a:r>
            <a:r>
              <a:rPr lang="en-US" baseline="-25000" dirty="0" err="1" smtClean="0"/>
              <a:t>in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/>
              <a:t>TEID</a:t>
            </a:r>
            <a:r>
              <a:rPr lang="en-US" baseline="-25000" dirty="0" err="1" smtClean="0"/>
              <a:t>out</a:t>
            </a:r>
            <a:endParaRPr lang="en-US" baseline="-25000" dirty="0" smtClean="0"/>
          </a:p>
          <a:p>
            <a:pPr lvl="2"/>
            <a:r>
              <a:rPr lang="en-US" dirty="0" err="1" smtClean="0"/>
              <a:t>SrcIP</a:t>
            </a:r>
            <a:r>
              <a:rPr lang="en-US" dirty="0" smtClean="0"/>
              <a:t> = BST</a:t>
            </a:r>
          </a:p>
          <a:p>
            <a:pPr lvl="2"/>
            <a:r>
              <a:rPr lang="en-US" dirty="0" err="1" smtClean="0"/>
              <a:t>DstIP</a:t>
            </a:r>
            <a:r>
              <a:rPr lang="en-US" dirty="0" smtClean="0"/>
              <a:t> = MGW</a:t>
            </a:r>
            <a:endParaRPr lang="en-GB" dirty="0"/>
          </a:p>
          <a:p>
            <a:pPr marL="811212" lvl="1" indent="-457200">
              <a:buFont typeface="+mj-lt"/>
              <a:buAutoNum type="arabicPeriod"/>
            </a:pPr>
            <a:r>
              <a:rPr lang="en-US" dirty="0" smtClean="0"/>
              <a:t>(</a:t>
            </a:r>
            <a:r>
              <a:rPr lang="en-US" dirty="0" err="1" smtClean="0"/>
              <a:t>IPSec</a:t>
            </a:r>
            <a:r>
              <a:rPr lang="en-US" dirty="0" smtClean="0"/>
              <a:t> encryption)</a:t>
            </a:r>
          </a:p>
          <a:p>
            <a:pPr marL="811212" lvl="1" indent="-457200">
              <a:buFont typeface="+mj-lt"/>
              <a:buAutoNum type="arabicPeriod"/>
            </a:pPr>
            <a:r>
              <a:rPr lang="en-US" dirty="0" smtClean="0"/>
              <a:t>L3 routing towards Mobile GW + L2 </a:t>
            </a:r>
            <a:r>
              <a:rPr lang="en-US" dirty="0" err="1" smtClean="0"/>
              <a:t>fwd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pdcp</a:t>
            </a:r>
            <a:r>
              <a:rPr lang="en-US" dirty="0" smtClean="0"/>
              <a:t> pipeline</a:t>
            </a:r>
            <a:br>
              <a:rPr lang="en-US" dirty="0" smtClean="0"/>
            </a:br>
            <a:r>
              <a:rPr lang="en-US" sz="2700" dirty="0" smtClean="0"/>
              <a:t>simple </a:t>
            </a:r>
            <a:r>
              <a:rPr lang="en-US" sz="2700" dirty="0" err="1" smtClean="0"/>
              <a:t>bst</a:t>
            </a:r>
            <a:r>
              <a:rPr lang="en-US" sz="2700" dirty="0" smtClean="0"/>
              <a:t>: </a:t>
            </a:r>
            <a:r>
              <a:rPr lang="en-US" sz="2700" dirty="0" err="1" smtClean="0"/>
              <a:t>gtp</a:t>
            </a:r>
            <a:r>
              <a:rPr lang="en-US" sz="2700" dirty="0" smtClean="0"/>
              <a:t> (s1U), </a:t>
            </a:r>
            <a:r>
              <a:rPr lang="en-US" sz="2700" dirty="0" err="1" smtClean="0"/>
              <a:t>pdcp</a:t>
            </a:r>
            <a:r>
              <a:rPr lang="en-US" sz="2700" dirty="0" smtClean="0"/>
              <a:t>, air crypto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185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2"/>
          <p:cNvSpPr/>
          <p:nvPr/>
        </p:nvSpPr>
        <p:spPr>
          <a:xfrm>
            <a:off x="2072822" y="3045498"/>
            <a:ext cx="1127880" cy="597013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Ethertype</a:t>
            </a:r>
            <a:endParaRPr sz="12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key: </a:t>
            </a:r>
            <a:r>
              <a:rPr lang="en-US" sz="1000" kern="0" dirty="0" err="1">
                <a:solidFill>
                  <a:srgbClr val="FFFFFF"/>
                </a:solidFill>
                <a:latin typeface="Calibri"/>
                <a:ea typeface="ＭＳ Ｐゴシック"/>
              </a:rPr>
              <a:t>Ethertype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entries: 2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sp>
        <p:nvSpPr>
          <p:cNvPr id="160" name="CustomShape 4"/>
          <p:cNvSpPr/>
          <p:nvPr/>
        </p:nvSpPr>
        <p:spPr>
          <a:xfrm>
            <a:off x="7193772" y="1722194"/>
            <a:ext cx="1264428" cy="9332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</a:rPr>
              <a:t>L3 </a:t>
            </a:r>
            <a:r>
              <a:rPr lang="en-US" sz="1200" kern="0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</a:rPr>
              <a:t>fwd</a:t>
            </a: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</a:rPr>
              <a:t> block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</a:rPr>
              <a:t>(see L3 </a:t>
            </a:r>
            <a:r>
              <a:rPr lang="en-US" sz="1200" kern="0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</a:rPr>
              <a:t>fwd</a:t>
            </a: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</a:rPr>
              <a:t> case)</a:t>
            </a:r>
            <a:endParaRPr sz="1200" kern="0" dirty="0">
              <a:solidFill>
                <a:schemeClr val="accent1">
                  <a:lumMod val="50000"/>
                </a:schemeClr>
              </a:solidFill>
              <a:latin typeface="Calibri"/>
              <a:ea typeface="ＭＳ Ｐゴシック"/>
            </a:endParaRPr>
          </a:p>
        </p:txBody>
      </p:sp>
      <p:pic>
        <p:nvPicPr>
          <p:cNvPr id="162" name="Picture 4"/>
          <p:cNvPicPr/>
          <p:nvPr/>
        </p:nvPicPr>
        <p:blipFill>
          <a:blip r:embed="rId3"/>
          <a:stretch/>
        </p:blipFill>
        <p:spPr>
          <a:xfrm>
            <a:off x="73418" y="4351127"/>
            <a:ext cx="1041537" cy="625320"/>
          </a:xfrm>
          <a:prstGeom prst="rect">
            <a:avLst/>
          </a:prstGeom>
          <a:ln>
            <a:noFill/>
          </a:ln>
        </p:spPr>
      </p:pic>
      <p:sp>
        <p:nvSpPr>
          <p:cNvPr id="166" name="CustomShape 9"/>
          <p:cNvSpPr/>
          <p:nvPr/>
        </p:nvSpPr>
        <p:spPr>
          <a:xfrm>
            <a:off x="1563525" y="2811736"/>
            <a:ext cx="1088317" cy="21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pPr algn="r">
              <a:lnSpc>
                <a:spcPct val="100000"/>
              </a:lnSpc>
            </a:pPr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/>
              </a:rPr>
              <a:t>type = 0x0806 (ARP)</a:t>
            </a:r>
            <a:endParaRPr dirty="0"/>
          </a:p>
        </p:txBody>
      </p:sp>
      <p:sp>
        <p:nvSpPr>
          <p:cNvPr id="168" name="CustomShape 11"/>
          <p:cNvSpPr/>
          <p:nvPr/>
        </p:nvSpPr>
        <p:spPr>
          <a:xfrm>
            <a:off x="1563525" y="3817180"/>
            <a:ext cx="1527118" cy="2038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/>
              </a:rPr>
              <a:t>own MAC </a:t>
            </a:r>
            <a: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  <a:t>+ broadcast</a:t>
            </a:r>
            <a:endParaRPr dirty="0"/>
          </a:p>
        </p:txBody>
      </p:sp>
      <p:sp>
        <p:nvSpPr>
          <p:cNvPr id="173" name="CustomShape 16"/>
          <p:cNvSpPr/>
          <p:nvPr/>
        </p:nvSpPr>
        <p:spPr>
          <a:xfrm>
            <a:off x="3240478" y="1144800"/>
            <a:ext cx="1735534" cy="34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/>
              </a:rPr>
              <a:t>ARP to </a:t>
            </a:r>
            <a: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  <a:t>GW IP</a:t>
            </a:r>
            <a:b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</a:br>
            <a: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  <a:t>answer</a:t>
            </a:r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/>
              </a:rPr>
              <a:t>: Own MAC</a:t>
            </a:r>
            <a:endParaRPr dirty="0"/>
          </a:p>
        </p:txBody>
      </p:sp>
      <p:sp>
        <p:nvSpPr>
          <p:cNvPr id="187" name="CustomShape 30"/>
          <p:cNvSpPr/>
          <p:nvPr/>
        </p:nvSpPr>
        <p:spPr>
          <a:xfrm>
            <a:off x="2387097" y="1487160"/>
            <a:ext cx="1242374" cy="470070"/>
          </a:xfrm>
          <a:prstGeom prst="roundRect">
            <a:avLst>
              <a:gd name="adj" fmla="val 14400"/>
            </a:avLst>
          </a:prstGeom>
          <a:solidFill>
            <a:srgbClr val="FFC00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4079" tIns="33800" rIns="54079" bIns="33800" anchor="ctr"/>
          <a:lstStyle/>
          <a:p>
            <a:pPr>
              <a:lnSpc>
                <a:spcPct val="100000"/>
              </a:lnSpc>
            </a:pPr>
            <a:r>
              <a:rPr lang="en-US" strike="noStrike" dirty="0" smtClean="0">
                <a:solidFill>
                  <a:srgbClr val="FFFFFF"/>
                </a:solidFill>
                <a:latin typeface="Arial"/>
                <a:ea typeface="ＭＳ Ｐゴシック"/>
              </a:rPr>
              <a:t>Infra CP</a:t>
            </a:r>
            <a:endParaRPr dirty="0"/>
          </a:p>
        </p:txBody>
      </p:sp>
      <p:sp>
        <p:nvSpPr>
          <p:cNvPr id="188" name="CustomShape 31"/>
          <p:cNvSpPr/>
          <p:nvPr/>
        </p:nvSpPr>
        <p:spPr>
          <a:xfrm>
            <a:off x="444363" y="3390656"/>
            <a:ext cx="1099818" cy="8634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</a:rPr>
              <a:t>L2 </a:t>
            </a:r>
            <a:r>
              <a:rPr lang="en-US" sz="1200" kern="0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</a:rPr>
              <a:t>fwd</a:t>
            </a: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</a:rPr>
              <a:t> block</a:t>
            </a:r>
            <a:endParaRPr sz="1200" kern="0" dirty="0">
              <a:solidFill>
                <a:schemeClr val="accent1">
                  <a:lumMod val="50000"/>
                </a:schemeClr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</a:rPr>
              <a:t>(see L2 </a:t>
            </a:r>
            <a:r>
              <a:rPr lang="en-US" sz="1000" kern="0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</a:rPr>
              <a:t>fwd</a:t>
            </a:r>
            <a:r>
              <a:rPr lang="en-US" sz="1000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</a:rPr>
              <a:t> case)</a:t>
            </a:r>
            <a:endParaRPr sz="1000" kern="0" dirty="0">
              <a:solidFill>
                <a:schemeClr val="accent1">
                  <a:lumMod val="50000"/>
                </a:schemeClr>
              </a:solidFill>
              <a:latin typeface="Calibri"/>
              <a:ea typeface="ＭＳ Ｐゴシック"/>
            </a:endParaRPr>
          </a:p>
        </p:txBody>
      </p:sp>
      <p:cxnSp>
        <p:nvCxnSpPr>
          <p:cNvPr id="4" name="Elbow Connector 3"/>
          <p:cNvCxnSpPr>
            <a:stCxn id="188" idx="0"/>
            <a:endCxn id="187" idx="0"/>
          </p:cNvCxnSpPr>
          <p:nvPr/>
        </p:nvCxnSpPr>
        <p:spPr bwMode="auto">
          <a:xfrm rot="5400000" flipH="1" flipV="1">
            <a:off x="1049530" y="1431902"/>
            <a:ext cx="1903496" cy="2014012"/>
          </a:xfrm>
          <a:prstGeom prst="bentConnector3">
            <a:avLst>
              <a:gd name="adj1" fmla="val 112009"/>
            </a:avLst>
          </a:prstGeom>
          <a:solidFill>
            <a:schemeClr val="accent1"/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Elbow Connector 6"/>
          <p:cNvCxnSpPr>
            <a:stCxn id="158" idx="0"/>
            <a:endCxn id="187" idx="1"/>
          </p:cNvCxnSpPr>
          <p:nvPr/>
        </p:nvCxnSpPr>
        <p:spPr bwMode="auto">
          <a:xfrm rot="16200000" flipV="1">
            <a:off x="1850279" y="2259014"/>
            <a:ext cx="1323303" cy="249665"/>
          </a:xfrm>
          <a:prstGeom prst="bentConnector4">
            <a:avLst>
              <a:gd name="adj1" fmla="val 41119"/>
              <a:gd name="adj2" fmla="val 317441"/>
            </a:avLst>
          </a:prstGeom>
          <a:solidFill>
            <a:schemeClr val="accent1"/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3249075" y="1104900"/>
            <a:ext cx="1" cy="3822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Title 5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pdcp</a:t>
            </a:r>
            <a:r>
              <a:rPr lang="en-US" dirty="0" smtClean="0"/>
              <a:t> pipeline</a:t>
            </a:r>
            <a:br>
              <a:rPr lang="en-US" dirty="0" smtClean="0"/>
            </a:br>
            <a:r>
              <a:rPr lang="en-US" sz="2700" dirty="0" smtClean="0"/>
              <a:t>simplified</a:t>
            </a:r>
            <a:r>
              <a:rPr lang="en-US" sz="2700" dirty="0"/>
              <a:t> </a:t>
            </a:r>
            <a:r>
              <a:rPr lang="en-US" sz="2700" dirty="0" smtClean="0"/>
              <a:t>BST</a:t>
            </a:r>
            <a:endParaRPr lang="en-GB" sz="2700" dirty="0"/>
          </a:p>
        </p:txBody>
      </p:sp>
      <p:sp>
        <p:nvSpPr>
          <p:cNvPr id="30" name="CustomShape 17"/>
          <p:cNvSpPr/>
          <p:nvPr/>
        </p:nvSpPr>
        <p:spPr>
          <a:xfrm>
            <a:off x="3525932" y="3673562"/>
            <a:ext cx="1450080" cy="592782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IP + UDP select</a:t>
            </a:r>
            <a:endParaRPr sz="12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key: </a:t>
            </a:r>
            <a:r>
              <a:rPr lang="en-US" sz="1000" kern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IP.dst</a:t>
            </a: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, UDP </a:t>
            </a:r>
            <a:r>
              <a:rPr lang="en-US" sz="1000" kern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dport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entries</a:t>
            </a: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: 2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sp>
        <p:nvSpPr>
          <p:cNvPr id="45" name="CustomShape 35"/>
          <p:cNvSpPr/>
          <p:nvPr/>
        </p:nvSpPr>
        <p:spPr>
          <a:xfrm>
            <a:off x="3525932" y="2891845"/>
            <a:ext cx="1450080" cy="45216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GTP handler</a:t>
            </a:r>
            <a:endParaRPr sz="12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(pop GTP, save TEID)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sp>
        <p:nvSpPr>
          <p:cNvPr id="54" name="CustomShape 9"/>
          <p:cNvSpPr/>
          <p:nvPr/>
        </p:nvSpPr>
        <p:spPr>
          <a:xfrm>
            <a:off x="4250972" y="3459359"/>
            <a:ext cx="1088317" cy="21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pPr>
              <a:lnSpc>
                <a:spcPct val="100000"/>
              </a:lnSpc>
            </a:pPr>
            <a: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  <a:t>BST IP, UDP, 2152</a:t>
            </a:r>
            <a:endParaRPr dirty="0"/>
          </a:p>
        </p:txBody>
      </p:sp>
      <p:cxnSp>
        <p:nvCxnSpPr>
          <p:cNvPr id="74" name="Elbow Connector 73"/>
          <p:cNvCxnSpPr>
            <a:stCxn id="188" idx="3"/>
            <a:endCxn id="158" idx="1"/>
          </p:cNvCxnSpPr>
          <p:nvPr/>
        </p:nvCxnSpPr>
        <p:spPr bwMode="auto">
          <a:xfrm flipV="1">
            <a:off x="1544181" y="3344005"/>
            <a:ext cx="528641" cy="478381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2" name="CustomShape 3"/>
          <p:cNvSpPr/>
          <p:nvPr/>
        </p:nvSpPr>
        <p:spPr>
          <a:xfrm>
            <a:off x="1056056" y="4514048"/>
            <a:ext cx="507469" cy="408475"/>
          </a:xfrm>
          <a:prstGeom prst="roundRect">
            <a:avLst>
              <a:gd name="adj" fmla="val 14400"/>
            </a:avLst>
          </a:prstGeom>
          <a:solidFill>
            <a:srgbClr val="C0504D"/>
          </a:solidFill>
          <a:ln w="12600">
            <a:noFill/>
          </a:ln>
          <a:effectLst/>
        </p:spPr>
        <p:txBody>
          <a:bodyPr wrap="none" lIns="72000" tIns="45000" rIns="72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out 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port</a:t>
            </a:r>
            <a:endParaRPr kumimoji="0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cxnSp>
        <p:nvCxnSpPr>
          <p:cNvPr id="78" name="Straight Arrow Connector 77"/>
          <p:cNvCxnSpPr>
            <a:stCxn id="188" idx="2"/>
          </p:cNvCxnSpPr>
          <p:nvPr/>
        </p:nvCxnSpPr>
        <p:spPr bwMode="auto">
          <a:xfrm flipH="1">
            <a:off x="594186" y="4254116"/>
            <a:ext cx="400086" cy="2501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188" idx="2"/>
            <a:endCxn id="92" idx="0"/>
          </p:cNvCxnSpPr>
          <p:nvPr/>
        </p:nvCxnSpPr>
        <p:spPr bwMode="auto">
          <a:xfrm>
            <a:off x="994272" y="4254116"/>
            <a:ext cx="315519" cy="2599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9" name="Elbow Connector 128"/>
          <p:cNvCxnSpPr>
            <a:stCxn id="158" idx="3"/>
            <a:endCxn id="30" idx="1"/>
          </p:cNvCxnSpPr>
          <p:nvPr/>
        </p:nvCxnSpPr>
        <p:spPr bwMode="auto">
          <a:xfrm>
            <a:off x="3200702" y="3344005"/>
            <a:ext cx="325230" cy="625948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30" idx="0"/>
            <a:endCxn id="45" idx="2"/>
          </p:cNvCxnSpPr>
          <p:nvPr/>
        </p:nvCxnSpPr>
        <p:spPr bwMode="auto">
          <a:xfrm flipV="1">
            <a:off x="4250972" y="3344005"/>
            <a:ext cx="0" cy="32955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CustomShape 35"/>
          <p:cNvSpPr/>
          <p:nvPr/>
        </p:nvSpPr>
        <p:spPr>
          <a:xfrm>
            <a:off x="4196492" y="2009231"/>
            <a:ext cx="1450080" cy="4521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solidFill>
              <a:schemeClr val="accent2">
                <a:lumMod val="50000"/>
              </a:scheme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Snow3G decrypt</a:t>
            </a:r>
            <a:endParaRPr sz="12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cxnSp>
        <p:nvCxnSpPr>
          <p:cNvPr id="18" name="Elbow Connector 17"/>
          <p:cNvCxnSpPr>
            <a:stCxn id="45" idx="0"/>
            <a:endCxn id="44" idx="2"/>
          </p:cNvCxnSpPr>
          <p:nvPr/>
        </p:nvCxnSpPr>
        <p:spPr bwMode="auto">
          <a:xfrm rot="5400000" flipH="1" flipV="1">
            <a:off x="4371025" y="2341338"/>
            <a:ext cx="430454" cy="670560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CustomShape 9"/>
          <p:cNvSpPr/>
          <p:nvPr/>
        </p:nvSpPr>
        <p:spPr>
          <a:xfrm>
            <a:off x="4250972" y="2674604"/>
            <a:ext cx="1088317" cy="21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pPr>
              <a:lnSpc>
                <a:spcPct val="100000"/>
              </a:lnSpc>
            </a:pPr>
            <a: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  <a:t>encrypted (UL)</a:t>
            </a:r>
            <a:endParaRPr dirty="0"/>
          </a:p>
        </p:txBody>
      </p:sp>
      <p:sp>
        <p:nvSpPr>
          <p:cNvPr id="48" name="CustomShape 9"/>
          <p:cNvSpPr/>
          <p:nvPr/>
        </p:nvSpPr>
        <p:spPr>
          <a:xfrm>
            <a:off x="4976012" y="2896901"/>
            <a:ext cx="1088317" cy="21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pPr>
              <a:lnSpc>
                <a:spcPct val="100000"/>
              </a:lnSpc>
            </a:pPr>
            <a: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  <a:t>unencrypted (DL)</a:t>
            </a:r>
            <a:endParaRPr dirty="0"/>
          </a:p>
        </p:txBody>
      </p:sp>
      <p:sp>
        <p:nvSpPr>
          <p:cNvPr id="49" name="CustomShape 17"/>
          <p:cNvSpPr/>
          <p:nvPr/>
        </p:nvSpPr>
        <p:spPr>
          <a:xfrm>
            <a:off x="4196492" y="1019588"/>
            <a:ext cx="1450080" cy="763011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UE select (UL)</a:t>
            </a:r>
            <a:endParaRPr sz="12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key: </a:t>
            </a: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TEID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entries</a:t>
            </a: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: </a:t>
            </a: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10k (Hash)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actions: Push GTP, set IP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cxnSp>
        <p:nvCxnSpPr>
          <p:cNvPr id="21" name="Straight Arrow Connector 20"/>
          <p:cNvCxnSpPr>
            <a:stCxn id="44" idx="0"/>
            <a:endCxn id="49" idx="2"/>
          </p:cNvCxnSpPr>
          <p:nvPr/>
        </p:nvCxnSpPr>
        <p:spPr bwMode="auto">
          <a:xfrm flipV="1">
            <a:off x="4921532" y="1782599"/>
            <a:ext cx="0" cy="2266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Elbow Connector 22"/>
          <p:cNvCxnSpPr>
            <a:stCxn id="49" idx="3"/>
            <a:endCxn id="160" idx="0"/>
          </p:cNvCxnSpPr>
          <p:nvPr/>
        </p:nvCxnSpPr>
        <p:spPr bwMode="auto">
          <a:xfrm>
            <a:off x="5646572" y="1401094"/>
            <a:ext cx="2179414" cy="32110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CustomShape 35"/>
          <p:cNvSpPr/>
          <p:nvPr/>
        </p:nvSpPr>
        <p:spPr>
          <a:xfrm>
            <a:off x="5865272" y="3341839"/>
            <a:ext cx="1450080" cy="4521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solidFill>
              <a:schemeClr val="accent2">
                <a:lumMod val="50000"/>
              </a:scheme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Snow3G encrypt</a:t>
            </a:r>
            <a:endParaRPr sz="12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cxnSp>
        <p:nvCxnSpPr>
          <p:cNvPr id="28" name="Elbow Connector 27"/>
          <p:cNvCxnSpPr>
            <a:stCxn id="45" idx="3"/>
            <a:endCxn id="57" idx="1"/>
          </p:cNvCxnSpPr>
          <p:nvPr/>
        </p:nvCxnSpPr>
        <p:spPr bwMode="auto">
          <a:xfrm>
            <a:off x="4976012" y="3117925"/>
            <a:ext cx="889260" cy="449994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CustomShape 17"/>
          <p:cNvSpPr/>
          <p:nvPr/>
        </p:nvSpPr>
        <p:spPr>
          <a:xfrm>
            <a:off x="5865272" y="4021029"/>
            <a:ext cx="1450080" cy="763011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UE select (DL)</a:t>
            </a:r>
            <a:endParaRPr sz="12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key: </a:t>
            </a: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TEID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entries</a:t>
            </a: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: </a:t>
            </a: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10k (Hash)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actions: Push GTP, set IP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cxnSp>
        <p:nvCxnSpPr>
          <p:cNvPr id="31" name="Straight Arrow Connector 30"/>
          <p:cNvCxnSpPr>
            <a:stCxn id="57" idx="2"/>
            <a:endCxn id="61" idx="0"/>
          </p:cNvCxnSpPr>
          <p:nvPr/>
        </p:nvCxnSpPr>
        <p:spPr bwMode="auto">
          <a:xfrm>
            <a:off x="6590312" y="3793999"/>
            <a:ext cx="0" cy="2270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Elbow Connector 32"/>
          <p:cNvCxnSpPr>
            <a:stCxn id="61" idx="3"/>
            <a:endCxn id="160" idx="2"/>
          </p:cNvCxnSpPr>
          <p:nvPr/>
        </p:nvCxnSpPr>
        <p:spPr bwMode="auto">
          <a:xfrm flipV="1">
            <a:off x="7315352" y="2655434"/>
            <a:ext cx="510634" cy="1747101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Elbow Connector 34"/>
          <p:cNvCxnSpPr>
            <a:stCxn id="160" idx="3"/>
            <a:endCxn id="188" idx="1"/>
          </p:cNvCxnSpPr>
          <p:nvPr/>
        </p:nvCxnSpPr>
        <p:spPr bwMode="auto">
          <a:xfrm flipH="1">
            <a:off x="444363" y="2188814"/>
            <a:ext cx="8013837" cy="1633572"/>
          </a:xfrm>
          <a:prstGeom prst="bentConnector5">
            <a:avLst>
              <a:gd name="adj1" fmla="val -2853"/>
              <a:gd name="adj2" fmla="val 170949"/>
              <a:gd name="adj3" fmla="val 102853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0163048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5631178" y="1350169"/>
            <a:ext cx="3512821" cy="3648551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Traces:</a:t>
            </a:r>
          </a:p>
          <a:p>
            <a:pPr lvl="1"/>
            <a:r>
              <a:rPr lang="en-GB" dirty="0" smtClean="0"/>
              <a:t>UL: 10k RLC </a:t>
            </a:r>
            <a:r>
              <a:rPr lang="en-GB" dirty="0" err="1" smtClean="0"/>
              <a:t>pkts</a:t>
            </a:r>
            <a:r>
              <a:rPr lang="en-GB" dirty="0" smtClean="0"/>
              <a:t> from </a:t>
            </a:r>
            <a:r>
              <a:rPr lang="en-GB" dirty="0"/>
              <a:t>100 </a:t>
            </a:r>
            <a:r>
              <a:rPr lang="en-GB" dirty="0" smtClean="0"/>
              <a:t>Antennas</a:t>
            </a:r>
            <a:endParaRPr lang="en-GB" dirty="0"/>
          </a:p>
          <a:p>
            <a:pPr lvl="2"/>
            <a:r>
              <a:rPr lang="en-US" dirty="0" smtClean="0"/>
              <a:t>RLC framing</a:t>
            </a:r>
          </a:p>
          <a:p>
            <a:pPr lvl="2"/>
            <a:r>
              <a:rPr lang="en-US" dirty="0" smtClean="0"/>
              <a:t>DMAC </a:t>
            </a:r>
            <a:r>
              <a:rPr lang="en-US" dirty="0"/>
              <a:t>= </a:t>
            </a:r>
            <a:r>
              <a:rPr lang="en-US" dirty="0" smtClean="0"/>
              <a:t>BST</a:t>
            </a:r>
          </a:p>
          <a:p>
            <a:pPr lvl="2"/>
            <a:r>
              <a:rPr lang="en-US" dirty="0" smtClean="0"/>
              <a:t>SMAC = Antenna</a:t>
            </a:r>
            <a:endParaRPr lang="en-US" dirty="0"/>
          </a:p>
          <a:p>
            <a:pPr lvl="1"/>
            <a:r>
              <a:rPr lang="en-GB" dirty="0" smtClean="0"/>
              <a:t>DL: </a:t>
            </a:r>
            <a:r>
              <a:rPr lang="en-GB" dirty="0"/>
              <a:t>10k GTP </a:t>
            </a:r>
            <a:r>
              <a:rPr lang="en-GB" dirty="0" err="1" smtClean="0"/>
              <a:t>pkts</a:t>
            </a:r>
            <a:endParaRPr lang="en-GB" dirty="0"/>
          </a:p>
          <a:p>
            <a:pPr lvl="2"/>
            <a:r>
              <a:rPr lang="en-US" dirty="0"/>
              <a:t>external: </a:t>
            </a:r>
            <a:endParaRPr lang="en-US" dirty="0" smtClean="0"/>
          </a:p>
          <a:p>
            <a:pPr lvl="3"/>
            <a:r>
              <a:rPr lang="en-US" dirty="0" err="1" smtClean="0"/>
              <a:t>DstIP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BST</a:t>
            </a:r>
          </a:p>
          <a:p>
            <a:pPr lvl="3"/>
            <a:r>
              <a:rPr lang="en-US" dirty="0" smtClean="0"/>
              <a:t>DMAC </a:t>
            </a:r>
            <a:r>
              <a:rPr lang="en-US" dirty="0"/>
              <a:t>= </a:t>
            </a:r>
            <a:r>
              <a:rPr lang="en-US" dirty="0" smtClean="0"/>
              <a:t>BST</a:t>
            </a:r>
          </a:p>
          <a:p>
            <a:pPr lvl="3"/>
            <a:r>
              <a:rPr lang="en-US" dirty="0" err="1" smtClean="0"/>
              <a:t>SrcIP</a:t>
            </a:r>
            <a:r>
              <a:rPr lang="en-US" dirty="0" smtClean="0"/>
              <a:t> </a:t>
            </a:r>
            <a:r>
              <a:rPr lang="en-US" dirty="0"/>
              <a:t>= MGW</a:t>
            </a:r>
            <a:endParaRPr lang="en-GB" dirty="0"/>
          </a:p>
          <a:p>
            <a:pPr lvl="2"/>
            <a:r>
              <a:rPr lang="en-GB" dirty="0"/>
              <a:t>internal: </a:t>
            </a:r>
            <a:endParaRPr lang="en-GB" dirty="0" smtClean="0"/>
          </a:p>
          <a:p>
            <a:pPr lvl="3"/>
            <a:r>
              <a:rPr lang="en-GB" dirty="0" err="1" smtClean="0"/>
              <a:t>SrcIP</a:t>
            </a:r>
            <a:r>
              <a:rPr lang="en-GB" dirty="0" smtClean="0"/>
              <a:t> </a:t>
            </a:r>
            <a:r>
              <a:rPr lang="en-GB" dirty="0"/>
              <a:t>= </a:t>
            </a:r>
            <a:r>
              <a:rPr lang="en-GB" dirty="0" smtClean="0"/>
              <a:t>server</a:t>
            </a:r>
          </a:p>
          <a:p>
            <a:pPr lvl="3"/>
            <a:r>
              <a:rPr lang="en-GB" dirty="0" err="1" smtClean="0"/>
              <a:t>DstIP</a:t>
            </a:r>
            <a:r>
              <a:rPr lang="en-GB" dirty="0" smtClean="0"/>
              <a:t> </a:t>
            </a:r>
            <a:r>
              <a:rPr lang="en-GB" dirty="0"/>
              <a:t>= UE</a:t>
            </a:r>
          </a:p>
          <a:p>
            <a:pPr lvl="1"/>
            <a:r>
              <a:rPr lang="en-US" dirty="0"/>
              <a:t>packet sizes: 64, 128, 256, 512, 1024, 1280</a:t>
            </a:r>
            <a:endParaRPr lang="en-GB" dirty="0"/>
          </a:p>
          <a:p>
            <a:pPr lvl="1"/>
            <a:r>
              <a:rPr lang="en-US" dirty="0"/>
              <a:t>filenames: </a:t>
            </a:r>
            <a:r>
              <a:rPr lang="en-US" dirty="0" smtClean="0"/>
              <a:t>TBD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3009900" y="1350169"/>
            <a:ext cx="2621279" cy="35432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DL (to UE) trace:</a:t>
            </a:r>
          </a:p>
          <a:p>
            <a:pPr lvl="1"/>
            <a:r>
              <a:rPr lang="en-US" dirty="0" smtClean="0"/>
              <a:t>S1U packets (GTP encapsulated normal IP)</a:t>
            </a:r>
          </a:p>
          <a:p>
            <a:pPr lvl="1"/>
            <a:r>
              <a:rPr lang="en-US" dirty="0" smtClean="0"/>
              <a:t>in </a:t>
            </a:r>
            <a:r>
              <a:rPr lang="en-US" dirty="0" err="1" smtClean="0"/>
              <a:t>IPSec</a:t>
            </a:r>
            <a:r>
              <a:rPr lang="en-US" dirty="0" smtClean="0"/>
              <a:t> tunnel</a:t>
            </a:r>
          </a:p>
          <a:p>
            <a:pPr lvl="1"/>
            <a:endParaRPr lang="en-US" dirty="0"/>
          </a:p>
          <a:p>
            <a:r>
              <a:rPr lang="en-US" dirty="0" smtClean="0"/>
              <a:t>Pipeline #1:</a:t>
            </a:r>
          </a:p>
          <a:p>
            <a:pPr marL="812800" lvl="1" indent="-457200">
              <a:buFont typeface="+mj-lt"/>
              <a:buAutoNum type="arabicPeriod"/>
            </a:pPr>
            <a:r>
              <a:rPr lang="en-US" dirty="0" err="1" smtClean="0"/>
              <a:t>IPSec</a:t>
            </a:r>
            <a:r>
              <a:rPr lang="en-US" dirty="0" smtClean="0"/>
              <a:t> decrypt</a:t>
            </a:r>
            <a:endParaRPr lang="en-GB" dirty="0" smtClean="0"/>
          </a:p>
          <a:p>
            <a:pPr marL="812800" lvl="1" indent="-457200">
              <a:buFont typeface="+mj-lt"/>
              <a:buAutoNum type="arabicPeriod"/>
            </a:pPr>
            <a:r>
              <a:rPr lang="en-GB" dirty="0" smtClean="0"/>
              <a:t>L2</a:t>
            </a:r>
            <a:r>
              <a:rPr lang="en-GB" dirty="0"/>
              <a:t>, L3 and L4 check (BST, UDP, 2152)</a:t>
            </a:r>
          </a:p>
          <a:p>
            <a:pPr marL="812800" lvl="1" indent="-457200">
              <a:buFont typeface="+mj-lt"/>
              <a:buAutoNum type="arabicPeriod"/>
            </a:pPr>
            <a:r>
              <a:rPr lang="en-GB" dirty="0"/>
              <a:t>GTP </a:t>
            </a:r>
            <a:r>
              <a:rPr lang="en-GB" dirty="0" err="1"/>
              <a:t>decapsulation</a:t>
            </a:r>
            <a:endParaRPr lang="en-GB" dirty="0"/>
          </a:p>
          <a:p>
            <a:pPr marL="812800" lvl="1" indent="-457200">
              <a:buFont typeface="+mj-lt"/>
              <a:buAutoNum type="arabicPeriod"/>
            </a:pPr>
            <a:r>
              <a:rPr lang="en-US" dirty="0" smtClean="0"/>
              <a:t>select UE (</a:t>
            </a:r>
            <a:r>
              <a:rPr lang="en-US" dirty="0" err="1" smtClean="0"/>
              <a:t>DstIP</a:t>
            </a:r>
            <a:r>
              <a:rPr lang="en-US" dirty="0" smtClean="0"/>
              <a:t>)</a:t>
            </a:r>
          </a:p>
          <a:p>
            <a:pPr marL="812800" lvl="1" indent="-457200">
              <a:buFont typeface="+mj-lt"/>
              <a:buAutoNum type="arabicPeriod"/>
            </a:pPr>
            <a:r>
              <a:rPr lang="en-US" dirty="0" smtClean="0"/>
              <a:t>Snow3G encryption</a:t>
            </a:r>
          </a:p>
          <a:p>
            <a:pPr marL="812800" lvl="1" indent="-457200">
              <a:buFont typeface="+mj-lt"/>
              <a:buAutoNum type="arabicPeriod"/>
            </a:pPr>
            <a:r>
              <a:rPr lang="en-US" dirty="0" smtClean="0"/>
              <a:t>RLC framing</a:t>
            </a:r>
          </a:p>
          <a:p>
            <a:pPr marL="812800" lvl="1" indent="-457200">
              <a:buFont typeface="+mj-lt"/>
              <a:buAutoNum type="arabicPeriod"/>
            </a:pPr>
            <a:r>
              <a:rPr lang="en-US" dirty="0" smtClean="0"/>
              <a:t>RLC buffering</a:t>
            </a:r>
          </a:p>
          <a:p>
            <a:pPr marL="812800" lvl="1" indent="-457200">
              <a:buFont typeface="+mj-lt"/>
              <a:buAutoNum type="arabicPeriod"/>
            </a:pPr>
            <a:r>
              <a:rPr lang="en-US" dirty="0" smtClean="0"/>
              <a:t>air scheduler</a:t>
            </a:r>
            <a:endParaRPr lang="en-US" dirty="0"/>
          </a:p>
          <a:p>
            <a:pPr marL="812800" lvl="1" indent="-457200">
              <a:buFont typeface="+mj-lt"/>
              <a:buAutoNum type="arabicPeriod"/>
            </a:pPr>
            <a:r>
              <a:rPr lang="en-US" dirty="0" smtClean="0"/>
              <a:t>L2 </a:t>
            </a:r>
            <a:r>
              <a:rPr lang="en-US" dirty="0" err="1" smtClean="0"/>
              <a:t>fwd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93700" y="1350169"/>
            <a:ext cx="2547620" cy="3543299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UL (from UE) trace:</a:t>
            </a:r>
          </a:p>
          <a:p>
            <a:pPr lvl="1"/>
            <a:r>
              <a:rPr lang="en-GB" dirty="0" smtClean="0"/>
              <a:t>Antenna-specific frames (Ethernet, RLC)</a:t>
            </a:r>
          </a:p>
          <a:p>
            <a:pPr lvl="1"/>
            <a:endParaRPr lang="en-GB" dirty="0" smtClean="0"/>
          </a:p>
          <a:p>
            <a:r>
              <a:rPr lang="en-US" dirty="0" smtClean="0"/>
              <a:t>Pipeline:</a:t>
            </a:r>
            <a:endParaRPr lang="en-GB" dirty="0" smtClean="0"/>
          </a:p>
          <a:p>
            <a:pPr marL="811212" lvl="1" indent="-457200">
              <a:buFont typeface="+mj-lt"/>
              <a:buAutoNum type="arabicPeriod"/>
            </a:pPr>
            <a:r>
              <a:rPr lang="en-GB" dirty="0" smtClean="0"/>
              <a:t>L2</a:t>
            </a:r>
          </a:p>
          <a:p>
            <a:pPr marL="811212" lvl="1" indent="-457200">
              <a:buFont typeface="+mj-lt"/>
              <a:buAutoNum type="arabicPeriod"/>
            </a:pPr>
            <a:r>
              <a:rPr lang="en-US" dirty="0" smtClean="0"/>
              <a:t>RLC decode</a:t>
            </a:r>
          </a:p>
          <a:p>
            <a:pPr marL="811212" lvl="1" indent="-457200">
              <a:buFont typeface="+mj-lt"/>
              <a:buAutoNum type="arabicPeriod"/>
            </a:pPr>
            <a:r>
              <a:rPr lang="en-US" dirty="0" smtClean="0"/>
              <a:t>(reassembly)</a:t>
            </a:r>
          </a:p>
          <a:p>
            <a:pPr marL="811212" lvl="1" indent="-457200">
              <a:buFont typeface="+mj-lt"/>
              <a:buAutoNum type="arabicPeriod"/>
            </a:pPr>
            <a:r>
              <a:rPr lang="en-US" dirty="0"/>
              <a:t>if </a:t>
            </a:r>
            <a:r>
              <a:rPr lang="en-US" dirty="0" smtClean="0"/>
              <a:t>RLC ACK</a:t>
            </a:r>
            <a:r>
              <a:rPr lang="en-US" dirty="0"/>
              <a:t>: release RLC </a:t>
            </a:r>
            <a:r>
              <a:rPr lang="en-US" dirty="0" err="1" smtClean="0"/>
              <a:t>buf</a:t>
            </a:r>
            <a:r>
              <a:rPr lang="en-US" dirty="0" smtClean="0"/>
              <a:t> and finish processing</a:t>
            </a:r>
            <a:endParaRPr lang="en-GB" dirty="0"/>
          </a:p>
          <a:p>
            <a:pPr marL="811212" lvl="1" indent="-457200">
              <a:buFont typeface="+mj-lt"/>
              <a:buAutoNum type="arabicPeriod"/>
            </a:pPr>
            <a:r>
              <a:rPr lang="en-US" dirty="0" smtClean="0"/>
              <a:t>send RLC ACK (in acknowledged mode)</a:t>
            </a:r>
          </a:p>
          <a:p>
            <a:pPr marL="811212" lvl="1" indent="-457200">
              <a:buFont typeface="+mj-lt"/>
              <a:buAutoNum type="arabicPeriod"/>
            </a:pPr>
            <a:r>
              <a:rPr lang="en-US" dirty="0" smtClean="0"/>
              <a:t>decrypt Snow3G</a:t>
            </a:r>
          </a:p>
          <a:p>
            <a:pPr marL="811212" lvl="1" indent="-457200">
              <a:buFont typeface="+mj-lt"/>
              <a:buAutoNum type="arabicPeriod"/>
            </a:pPr>
            <a:r>
              <a:rPr lang="en-US" dirty="0" smtClean="0"/>
              <a:t>select UE (</a:t>
            </a:r>
            <a:r>
              <a:rPr lang="en-US" dirty="0" err="1" smtClean="0"/>
              <a:t>SrcIP</a:t>
            </a:r>
            <a:r>
              <a:rPr lang="en-US" dirty="0" smtClean="0"/>
              <a:t>)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GTP encapsulation</a:t>
            </a:r>
          </a:p>
          <a:p>
            <a:pPr lvl="2"/>
            <a:r>
              <a:rPr lang="en-US" dirty="0" err="1" smtClean="0"/>
              <a:t>TEID</a:t>
            </a:r>
            <a:r>
              <a:rPr lang="en-US" baseline="-25000" dirty="0" err="1" smtClean="0"/>
              <a:t>in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/>
              <a:t>TEID</a:t>
            </a:r>
            <a:r>
              <a:rPr lang="en-US" baseline="-25000" dirty="0" err="1" smtClean="0"/>
              <a:t>out</a:t>
            </a:r>
            <a:endParaRPr lang="en-US" baseline="-25000" dirty="0" smtClean="0"/>
          </a:p>
          <a:p>
            <a:pPr lvl="2"/>
            <a:r>
              <a:rPr lang="en-US" dirty="0" err="1" smtClean="0"/>
              <a:t>SrcIP</a:t>
            </a:r>
            <a:r>
              <a:rPr lang="en-US" dirty="0" smtClean="0"/>
              <a:t> = BST</a:t>
            </a:r>
          </a:p>
          <a:p>
            <a:pPr lvl="2"/>
            <a:r>
              <a:rPr lang="en-US" dirty="0" err="1" smtClean="0"/>
              <a:t>DstIP</a:t>
            </a:r>
            <a:r>
              <a:rPr lang="en-US" dirty="0" smtClean="0"/>
              <a:t> = MGW</a:t>
            </a:r>
            <a:endParaRPr lang="en-GB" dirty="0"/>
          </a:p>
          <a:p>
            <a:pPr marL="811212" lvl="1" indent="-457200">
              <a:buFont typeface="+mj-lt"/>
              <a:buAutoNum type="arabicPeriod"/>
            </a:pPr>
            <a:r>
              <a:rPr lang="en-US" dirty="0" err="1" smtClean="0"/>
              <a:t>IPSec</a:t>
            </a:r>
            <a:r>
              <a:rPr lang="en-US" dirty="0" smtClean="0"/>
              <a:t> encryption</a:t>
            </a:r>
          </a:p>
          <a:p>
            <a:pPr marL="811212" lvl="1" indent="-457200">
              <a:buFont typeface="+mj-lt"/>
              <a:buAutoNum type="arabicPeriod"/>
            </a:pPr>
            <a:r>
              <a:rPr lang="en-US" dirty="0" smtClean="0"/>
              <a:t>L3 routing towards Mobile GW + L2 </a:t>
            </a:r>
            <a:r>
              <a:rPr lang="en-US" dirty="0" err="1" smtClean="0"/>
              <a:t>fwd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bst</a:t>
            </a:r>
            <a:r>
              <a:rPr lang="en-US" dirty="0" smtClean="0"/>
              <a:t> pipeline</a:t>
            </a:r>
            <a:br>
              <a:rPr lang="en-US" dirty="0" smtClean="0"/>
            </a:br>
            <a:r>
              <a:rPr lang="en-US" sz="2700" dirty="0" smtClean="0"/>
              <a:t>s1U, </a:t>
            </a:r>
            <a:r>
              <a:rPr lang="en-US" sz="2700" dirty="0" err="1" smtClean="0"/>
              <a:t>pdcp</a:t>
            </a:r>
            <a:r>
              <a:rPr lang="en-US" sz="2700" dirty="0" smtClean="0"/>
              <a:t>, crypto, scheduler, </a:t>
            </a:r>
            <a:r>
              <a:rPr lang="en-US" sz="2700" dirty="0" err="1" smtClean="0"/>
              <a:t>rlc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8295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2"/>
          <p:cNvSpPr/>
          <p:nvPr/>
        </p:nvSpPr>
        <p:spPr>
          <a:xfrm>
            <a:off x="2072822" y="3045498"/>
            <a:ext cx="1127880" cy="597013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Ethertype</a:t>
            </a:r>
            <a:endParaRPr sz="12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key: </a:t>
            </a:r>
            <a:r>
              <a:rPr lang="en-US" sz="1000" kern="0" dirty="0" err="1">
                <a:solidFill>
                  <a:srgbClr val="FFFFFF"/>
                </a:solidFill>
                <a:latin typeface="Calibri"/>
                <a:ea typeface="ＭＳ Ｐゴシック"/>
              </a:rPr>
              <a:t>Ethertype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entries: 2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sp>
        <p:nvSpPr>
          <p:cNvPr id="160" name="CustomShape 4"/>
          <p:cNvSpPr/>
          <p:nvPr/>
        </p:nvSpPr>
        <p:spPr>
          <a:xfrm>
            <a:off x="7193772" y="1722194"/>
            <a:ext cx="1264428" cy="9332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</a:rPr>
              <a:t>L3 </a:t>
            </a:r>
            <a:r>
              <a:rPr lang="en-US" sz="1200" kern="0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</a:rPr>
              <a:t>fwd</a:t>
            </a: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</a:rPr>
              <a:t> block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</a:rPr>
              <a:t>(see L3 </a:t>
            </a:r>
            <a:r>
              <a:rPr lang="en-US" sz="1200" kern="0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</a:rPr>
              <a:t>fwd</a:t>
            </a: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</a:rPr>
              <a:t> case)</a:t>
            </a:r>
            <a:endParaRPr sz="1200" kern="0" dirty="0">
              <a:solidFill>
                <a:schemeClr val="accent1">
                  <a:lumMod val="50000"/>
                </a:schemeClr>
              </a:solidFill>
              <a:latin typeface="Calibri"/>
              <a:ea typeface="ＭＳ Ｐゴシック"/>
            </a:endParaRPr>
          </a:p>
        </p:txBody>
      </p:sp>
      <p:pic>
        <p:nvPicPr>
          <p:cNvPr id="162" name="Picture 4"/>
          <p:cNvPicPr/>
          <p:nvPr/>
        </p:nvPicPr>
        <p:blipFill>
          <a:blip r:embed="rId3"/>
          <a:stretch/>
        </p:blipFill>
        <p:spPr>
          <a:xfrm>
            <a:off x="73418" y="4351127"/>
            <a:ext cx="1041537" cy="625320"/>
          </a:xfrm>
          <a:prstGeom prst="rect">
            <a:avLst/>
          </a:prstGeom>
          <a:ln>
            <a:noFill/>
          </a:ln>
        </p:spPr>
      </p:pic>
      <p:sp>
        <p:nvSpPr>
          <p:cNvPr id="166" name="CustomShape 9"/>
          <p:cNvSpPr/>
          <p:nvPr/>
        </p:nvSpPr>
        <p:spPr>
          <a:xfrm>
            <a:off x="1563525" y="2811736"/>
            <a:ext cx="1088317" cy="21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pPr algn="r">
              <a:lnSpc>
                <a:spcPct val="100000"/>
              </a:lnSpc>
            </a:pPr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/>
              </a:rPr>
              <a:t>type = 0x0806 (ARP)</a:t>
            </a:r>
            <a:endParaRPr dirty="0"/>
          </a:p>
        </p:txBody>
      </p:sp>
      <p:sp>
        <p:nvSpPr>
          <p:cNvPr id="168" name="CustomShape 11"/>
          <p:cNvSpPr/>
          <p:nvPr/>
        </p:nvSpPr>
        <p:spPr>
          <a:xfrm>
            <a:off x="1563525" y="3817180"/>
            <a:ext cx="1527118" cy="2038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/>
              </a:rPr>
              <a:t>own MAC </a:t>
            </a:r>
            <a: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  <a:t>+ broadcast</a:t>
            </a:r>
            <a:endParaRPr dirty="0"/>
          </a:p>
        </p:txBody>
      </p:sp>
      <p:sp>
        <p:nvSpPr>
          <p:cNvPr id="173" name="CustomShape 16"/>
          <p:cNvSpPr/>
          <p:nvPr/>
        </p:nvSpPr>
        <p:spPr>
          <a:xfrm>
            <a:off x="3240478" y="1144800"/>
            <a:ext cx="1735534" cy="34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/>
              </a:rPr>
              <a:t>ARP to </a:t>
            </a:r>
            <a: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  <a:t>GW IP</a:t>
            </a:r>
            <a:b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</a:br>
            <a: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  <a:t>answer</a:t>
            </a:r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/>
              </a:rPr>
              <a:t>: Own MAC</a:t>
            </a:r>
            <a:endParaRPr dirty="0"/>
          </a:p>
        </p:txBody>
      </p:sp>
      <p:sp>
        <p:nvSpPr>
          <p:cNvPr id="187" name="CustomShape 30"/>
          <p:cNvSpPr/>
          <p:nvPr/>
        </p:nvSpPr>
        <p:spPr>
          <a:xfrm>
            <a:off x="2387097" y="1487160"/>
            <a:ext cx="1242374" cy="470070"/>
          </a:xfrm>
          <a:prstGeom prst="roundRect">
            <a:avLst>
              <a:gd name="adj" fmla="val 14400"/>
            </a:avLst>
          </a:prstGeom>
          <a:solidFill>
            <a:srgbClr val="FFC00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4079" tIns="33800" rIns="54079" bIns="33800" anchor="ctr"/>
          <a:lstStyle/>
          <a:p>
            <a:pPr>
              <a:lnSpc>
                <a:spcPct val="100000"/>
              </a:lnSpc>
            </a:pPr>
            <a:r>
              <a:rPr lang="en-US" strike="noStrike" dirty="0" smtClean="0">
                <a:solidFill>
                  <a:srgbClr val="FFFFFF"/>
                </a:solidFill>
                <a:latin typeface="Arial"/>
                <a:ea typeface="ＭＳ Ｐゴシック"/>
              </a:rPr>
              <a:t>Infra CP</a:t>
            </a:r>
            <a:endParaRPr dirty="0"/>
          </a:p>
        </p:txBody>
      </p:sp>
      <p:sp>
        <p:nvSpPr>
          <p:cNvPr id="188" name="CustomShape 31"/>
          <p:cNvSpPr/>
          <p:nvPr/>
        </p:nvSpPr>
        <p:spPr>
          <a:xfrm>
            <a:off x="444363" y="3390656"/>
            <a:ext cx="1099818" cy="8634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</a:rPr>
              <a:t>L2 </a:t>
            </a:r>
            <a:r>
              <a:rPr lang="en-US" sz="1200" kern="0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</a:rPr>
              <a:t>fwd</a:t>
            </a: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</a:rPr>
              <a:t> block</a:t>
            </a:r>
            <a:endParaRPr sz="1200" kern="0" dirty="0">
              <a:solidFill>
                <a:schemeClr val="accent1">
                  <a:lumMod val="50000"/>
                </a:schemeClr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</a:rPr>
              <a:t>(see L2 </a:t>
            </a:r>
            <a:r>
              <a:rPr lang="en-US" sz="1000" kern="0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</a:rPr>
              <a:t>fwd</a:t>
            </a:r>
            <a:r>
              <a:rPr lang="en-US" sz="1000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</a:rPr>
              <a:t> case)</a:t>
            </a:r>
            <a:endParaRPr sz="1000" kern="0" dirty="0">
              <a:solidFill>
                <a:schemeClr val="accent1">
                  <a:lumMod val="50000"/>
                </a:schemeClr>
              </a:solidFill>
              <a:latin typeface="Calibri"/>
              <a:ea typeface="ＭＳ Ｐゴシック"/>
            </a:endParaRPr>
          </a:p>
        </p:txBody>
      </p:sp>
      <p:cxnSp>
        <p:nvCxnSpPr>
          <p:cNvPr id="4" name="Elbow Connector 3"/>
          <p:cNvCxnSpPr>
            <a:stCxn id="188" idx="0"/>
            <a:endCxn id="187" idx="0"/>
          </p:cNvCxnSpPr>
          <p:nvPr/>
        </p:nvCxnSpPr>
        <p:spPr bwMode="auto">
          <a:xfrm rot="5400000" flipH="1" flipV="1">
            <a:off x="1049530" y="1431902"/>
            <a:ext cx="1903496" cy="2014012"/>
          </a:xfrm>
          <a:prstGeom prst="bentConnector3">
            <a:avLst>
              <a:gd name="adj1" fmla="val 112009"/>
            </a:avLst>
          </a:prstGeom>
          <a:solidFill>
            <a:schemeClr val="accent1"/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Elbow Connector 6"/>
          <p:cNvCxnSpPr>
            <a:stCxn id="158" idx="0"/>
            <a:endCxn id="187" idx="1"/>
          </p:cNvCxnSpPr>
          <p:nvPr/>
        </p:nvCxnSpPr>
        <p:spPr bwMode="auto">
          <a:xfrm rot="16200000" flipV="1">
            <a:off x="1850279" y="2259014"/>
            <a:ext cx="1323303" cy="249665"/>
          </a:xfrm>
          <a:prstGeom prst="bentConnector4">
            <a:avLst>
              <a:gd name="adj1" fmla="val 41119"/>
              <a:gd name="adj2" fmla="val 317441"/>
            </a:avLst>
          </a:prstGeom>
          <a:solidFill>
            <a:schemeClr val="accent1"/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3249075" y="1104900"/>
            <a:ext cx="1" cy="3822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Title 5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BST pipeline</a:t>
            </a:r>
            <a:br>
              <a:rPr lang="en-US" dirty="0" smtClean="0"/>
            </a:br>
            <a:r>
              <a:rPr lang="en-US" sz="2700" dirty="0" smtClean="0"/>
              <a:t>simplified</a:t>
            </a:r>
            <a:r>
              <a:rPr lang="en-US" sz="2700" dirty="0"/>
              <a:t> </a:t>
            </a:r>
            <a:r>
              <a:rPr lang="en-US" sz="2700" dirty="0" smtClean="0"/>
              <a:t>BST</a:t>
            </a:r>
            <a:endParaRPr lang="en-GB" sz="2700" dirty="0"/>
          </a:p>
        </p:txBody>
      </p:sp>
      <p:sp>
        <p:nvSpPr>
          <p:cNvPr id="30" name="CustomShape 17"/>
          <p:cNvSpPr/>
          <p:nvPr/>
        </p:nvSpPr>
        <p:spPr>
          <a:xfrm>
            <a:off x="3525932" y="3673562"/>
            <a:ext cx="1450080" cy="592782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IP + UDP select</a:t>
            </a:r>
            <a:endParaRPr sz="12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key: </a:t>
            </a:r>
            <a:r>
              <a:rPr lang="en-US" sz="1000" kern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IP.dst</a:t>
            </a: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, UDP </a:t>
            </a:r>
            <a:r>
              <a:rPr lang="en-US" sz="1000" kern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dport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entries</a:t>
            </a: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: 2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sp>
        <p:nvSpPr>
          <p:cNvPr id="45" name="CustomShape 35"/>
          <p:cNvSpPr/>
          <p:nvPr/>
        </p:nvSpPr>
        <p:spPr>
          <a:xfrm>
            <a:off x="3525932" y="2891845"/>
            <a:ext cx="1450080" cy="45216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GTP handler</a:t>
            </a:r>
            <a:endParaRPr sz="12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(pop GTP, save TEID)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sp>
        <p:nvSpPr>
          <p:cNvPr id="54" name="CustomShape 9"/>
          <p:cNvSpPr/>
          <p:nvPr/>
        </p:nvSpPr>
        <p:spPr>
          <a:xfrm>
            <a:off x="4250972" y="3459359"/>
            <a:ext cx="1088317" cy="21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pPr>
              <a:lnSpc>
                <a:spcPct val="100000"/>
              </a:lnSpc>
            </a:pPr>
            <a: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  <a:t>BST IP, UDP, 2152</a:t>
            </a:r>
            <a:endParaRPr dirty="0"/>
          </a:p>
        </p:txBody>
      </p:sp>
      <p:cxnSp>
        <p:nvCxnSpPr>
          <p:cNvPr id="74" name="Elbow Connector 73"/>
          <p:cNvCxnSpPr>
            <a:stCxn id="188" idx="3"/>
            <a:endCxn id="158" idx="1"/>
          </p:cNvCxnSpPr>
          <p:nvPr/>
        </p:nvCxnSpPr>
        <p:spPr bwMode="auto">
          <a:xfrm flipV="1">
            <a:off x="1544181" y="3344005"/>
            <a:ext cx="528641" cy="478381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2" name="CustomShape 3"/>
          <p:cNvSpPr/>
          <p:nvPr/>
        </p:nvSpPr>
        <p:spPr>
          <a:xfrm>
            <a:off x="1056056" y="4514048"/>
            <a:ext cx="507469" cy="408475"/>
          </a:xfrm>
          <a:prstGeom prst="roundRect">
            <a:avLst>
              <a:gd name="adj" fmla="val 14400"/>
            </a:avLst>
          </a:prstGeom>
          <a:solidFill>
            <a:srgbClr val="C0504D"/>
          </a:solidFill>
          <a:ln w="12600">
            <a:noFill/>
          </a:ln>
          <a:effectLst/>
        </p:spPr>
        <p:txBody>
          <a:bodyPr wrap="none" lIns="72000" tIns="45000" rIns="72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out 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port</a:t>
            </a:r>
            <a:endParaRPr kumimoji="0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cxnSp>
        <p:nvCxnSpPr>
          <p:cNvPr id="78" name="Straight Arrow Connector 77"/>
          <p:cNvCxnSpPr>
            <a:stCxn id="188" idx="2"/>
          </p:cNvCxnSpPr>
          <p:nvPr/>
        </p:nvCxnSpPr>
        <p:spPr bwMode="auto">
          <a:xfrm flipH="1">
            <a:off x="594186" y="4254116"/>
            <a:ext cx="400086" cy="2501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188" idx="2"/>
            <a:endCxn id="92" idx="0"/>
          </p:cNvCxnSpPr>
          <p:nvPr/>
        </p:nvCxnSpPr>
        <p:spPr bwMode="auto">
          <a:xfrm>
            <a:off x="994272" y="4254116"/>
            <a:ext cx="315519" cy="2599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9" name="Elbow Connector 128"/>
          <p:cNvCxnSpPr>
            <a:stCxn id="158" idx="3"/>
            <a:endCxn id="30" idx="1"/>
          </p:cNvCxnSpPr>
          <p:nvPr/>
        </p:nvCxnSpPr>
        <p:spPr bwMode="auto">
          <a:xfrm>
            <a:off x="3200702" y="3344005"/>
            <a:ext cx="325230" cy="625948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30" idx="0"/>
            <a:endCxn id="45" idx="2"/>
          </p:cNvCxnSpPr>
          <p:nvPr/>
        </p:nvCxnSpPr>
        <p:spPr bwMode="auto">
          <a:xfrm flipV="1">
            <a:off x="4250972" y="3344005"/>
            <a:ext cx="0" cy="32955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CustomShape 35"/>
          <p:cNvSpPr/>
          <p:nvPr/>
        </p:nvSpPr>
        <p:spPr>
          <a:xfrm>
            <a:off x="4196492" y="2009231"/>
            <a:ext cx="1450080" cy="4521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solidFill>
              <a:schemeClr val="accent2">
                <a:lumMod val="50000"/>
              </a:scheme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Snow3G decrypt</a:t>
            </a:r>
            <a:endParaRPr sz="12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cxnSp>
        <p:nvCxnSpPr>
          <p:cNvPr id="18" name="Elbow Connector 17"/>
          <p:cNvCxnSpPr>
            <a:stCxn id="45" idx="0"/>
            <a:endCxn id="44" idx="2"/>
          </p:cNvCxnSpPr>
          <p:nvPr/>
        </p:nvCxnSpPr>
        <p:spPr bwMode="auto">
          <a:xfrm rot="5400000" flipH="1" flipV="1">
            <a:off x="4371025" y="2341338"/>
            <a:ext cx="430454" cy="670560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CustomShape 9"/>
          <p:cNvSpPr/>
          <p:nvPr/>
        </p:nvSpPr>
        <p:spPr>
          <a:xfrm>
            <a:off x="4250972" y="2674604"/>
            <a:ext cx="1088317" cy="21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pPr>
              <a:lnSpc>
                <a:spcPct val="100000"/>
              </a:lnSpc>
            </a:pPr>
            <a: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  <a:t>encrypted (UL)</a:t>
            </a:r>
            <a:endParaRPr dirty="0"/>
          </a:p>
        </p:txBody>
      </p:sp>
      <p:sp>
        <p:nvSpPr>
          <p:cNvPr id="48" name="CustomShape 9"/>
          <p:cNvSpPr/>
          <p:nvPr/>
        </p:nvSpPr>
        <p:spPr>
          <a:xfrm>
            <a:off x="4976012" y="2896901"/>
            <a:ext cx="1088317" cy="21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pPr>
              <a:lnSpc>
                <a:spcPct val="100000"/>
              </a:lnSpc>
            </a:pPr>
            <a: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  <a:t>unencrypted (DL)</a:t>
            </a:r>
            <a:endParaRPr dirty="0"/>
          </a:p>
        </p:txBody>
      </p:sp>
      <p:sp>
        <p:nvSpPr>
          <p:cNvPr id="49" name="CustomShape 17"/>
          <p:cNvSpPr/>
          <p:nvPr/>
        </p:nvSpPr>
        <p:spPr>
          <a:xfrm>
            <a:off x="4196492" y="1019588"/>
            <a:ext cx="1450080" cy="763011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UE select (UL)</a:t>
            </a:r>
            <a:endParaRPr sz="12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key: </a:t>
            </a: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TEID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entries</a:t>
            </a: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: </a:t>
            </a: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10k (Hash)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actions: Push GTP, set IP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cxnSp>
        <p:nvCxnSpPr>
          <p:cNvPr id="21" name="Straight Arrow Connector 20"/>
          <p:cNvCxnSpPr>
            <a:stCxn id="44" idx="0"/>
            <a:endCxn id="49" idx="2"/>
          </p:cNvCxnSpPr>
          <p:nvPr/>
        </p:nvCxnSpPr>
        <p:spPr bwMode="auto">
          <a:xfrm flipV="1">
            <a:off x="4921532" y="1782599"/>
            <a:ext cx="0" cy="2266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Elbow Connector 22"/>
          <p:cNvCxnSpPr>
            <a:stCxn id="49" idx="3"/>
            <a:endCxn id="160" idx="0"/>
          </p:cNvCxnSpPr>
          <p:nvPr/>
        </p:nvCxnSpPr>
        <p:spPr bwMode="auto">
          <a:xfrm>
            <a:off x="5646572" y="1401094"/>
            <a:ext cx="2179414" cy="32110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CustomShape 35"/>
          <p:cNvSpPr/>
          <p:nvPr/>
        </p:nvSpPr>
        <p:spPr>
          <a:xfrm>
            <a:off x="5865272" y="3341839"/>
            <a:ext cx="1450080" cy="4521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solidFill>
              <a:schemeClr val="accent2">
                <a:lumMod val="50000"/>
              </a:scheme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Snow3G encrypt</a:t>
            </a:r>
            <a:endParaRPr sz="12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cxnSp>
        <p:nvCxnSpPr>
          <p:cNvPr id="28" name="Elbow Connector 27"/>
          <p:cNvCxnSpPr>
            <a:stCxn id="45" idx="3"/>
            <a:endCxn id="57" idx="1"/>
          </p:cNvCxnSpPr>
          <p:nvPr/>
        </p:nvCxnSpPr>
        <p:spPr bwMode="auto">
          <a:xfrm>
            <a:off x="4976012" y="3117925"/>
            <a:ext cx="889260" cy="449994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CustomShape 17"/>
          <p:cNvSpPr/>
          <p:nvPr/>
        </p:nvSpPr>
        <p:spPr>
          <a:xfrm>
            <a:off x="5865272" y="4021029"/>
            <a:ext cx="1450080" cy="763011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UE select (DL)</a:t>
            </a:r>
            <a:endParaRPr sz="12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key: </a:t>
            </a: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TEID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entries</a:t>
            </a: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: </a:t>
            </a: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10k (Hash)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actions: Push GTP, set IP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cxnSp>
        <p:nvCxnSpPr>
          <p:cNvPr id="31" name="Straight Arrow Connector 30"/>
          <p:cNvCxnSpPr>
            <a:stCxn id="57" idx="2"/>
            <a:endCxn id="61" idx="0"/>
          </p:cNvCxnSpPr>
          <p:nvPr/>
        </p:nvCxnSpPr>
        <p:spPr bwMode="auto">
          <a:xfrm>
            <a:off x="6590312" y="3793999"/>
            <a:ext cx="0" cy="2270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Elbow Connector 32"/>
          <p:cNvCxnSpPr>
            <a:stCxn id="61" idx="3"/>
            <a:endCxn id="160" idx="2"/>
          </p:cNvCxnSpPr>
          <p:nvPr/>
        </p:nvCxnSpPr>
        <p:spPr bwMode="auto">
          <a:xfrm flipV="1">
            <a:off x="7315352" y="2655434"/>
            <a:ext cx="510634" cy="1747101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Elbow Connector 34"/>
          <p:cNvCxnSpPr>
            <a:stCxn id="160" idx="3"/>
            <a:endCxn id="188" idx="1"/>
          </p:cNvCxnSpPr>
          <p:nvPr/>
        </p:nvCxnSpPr>
        <p:spPr bwMode="auto">
          <a:xfrm flipH="1">
            <a:off x="444363" y="2188814"/>
            <a:ext cx="8013837" cy="1633572"/>
          </a:xfrm>
          <a:prstGeom prst="bentConnector5">
            <a:avLst>
              <a:gd name="adj1" fmla="val -2853"/>
              <a:gd name="adj2" fmla="val 170949"/>
              <a:gd name="adj3" fmla="val 102853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/>
          <p:cNvSpPr/>
          <p:nvPr/>
        </p:nvSpPr>
        <p:spPr bwMode="auto">
          <a:xfrm rot="20118966">
            <a:off x="203981" y="1906687"/>
            <a:ext cx="8664042" cy="1129937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todo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…</a:t>
            </a:r>
            <a:endParaRPr kumimoji="0" lang="en-GB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49660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hardware related test cases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413001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393701" y="1350169"/>
            <a:ext cx="4105275" cy="3308917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Test setup</a:t>
            </a:r>
          </a:p>
          <a:p>
            <a:pPr lvl="1"/>
            <a:r>
              <a:rPr lang="en-GB" dirty="0"/>
              <a:t>2 back-to-back connected </a:t>
            </a:r>
            <a:br>
              <a:rPr lang="en-GB" dirty="0"/>
            </a:br>
            <a:r>
              <a:rPr lang="en-GB" dirty="0"/>
              <a:t>servers</a:t>
            </a:r>
          </a:p>
          <a:p>
            <a:r>
              <a:rPr lang="en-GB" dirty="0"/>
              <a:t>Measurement</a:t>
            </a:r>
          </a:p>
          <a:p>
            <a:pPr marL="812800" lvl="1" indent="-457200">
              <a:buFont typeface="+mj-lt"/>
              <a:buAutoNum type="arabicPeriod"/>
            </a:pPr>
            <a:r>
              <a:rPr lang="en-GB" dirty="0"/>
              <a:t>Read </a:t>
            </a:r>
            <a:r>
              <a:rPr lang="en-GB" dirty="0" err="1"/>
              <a:t>tsc</a:t>
            </a:r>
            <a:endParaRPr lang="en-GB" dirty="0"/>
          </a:p>
          <a:p>
            <a:pPr marL="812800" lvl="1" indent="-457200">
              <a:buFont typeface="+mj-lt"/>
              <a:buAutoNum type="arabicPeriod"/>
            </a:pPr>
            <a:r>
              <a:rPr lang="en-GB" dirty="0"/>
              <a:t>DPDK packet TX</a:t>
            </a:r>
          </a:p>
          <a:p>
            <a:pPr marL="812800" lvl="1" indent="-457200">
              <a:buFont typeface="+mj-lt"/>
              <a:buAutoNum type="arabicPeriod"/>
            </a:pPr>
            <a:r>
              <a:rPr lang="en-GB" dirty="0"/>
              <a:t>Host 2 forwards back the packet</a:t>
            </a:r>
          </a:p>
          <a:p>
            <a:pPr marL="812800" lvl="1" indent="-457200">
              <a:buFont typeface="+mj-lt"/>
              <a:buAutoNum type="arabicPeriod"/>
            </a:pPr>
            <a:r>
              <a:rPr lang="en-GB" dirty="0"/>
              <a:t>DPDK packet RX</a:t>
            </a:r>
          </a:p>
          <a:p>
            <a:pPr marL="812800" lvl="1" indent="-457200">
              <a:buFont typeface="+mj-lt"/>
              <a:buAutoNum type="arabicPeriod"/>
            </a:pPr>
            <a:r>
              <a:rPr lang="en-GB" dirty="0"/>
              <a:t>Read </a:t>
            </a:r>
            <a:r>
              <a:rPr lang="en-GB" dirty="0" err="1"/>
              <a:t>tsc</a:t>
            </a:r>
            <a:endParaRPr lang="en-GB" dirty="0"/>
          </a:p>
          <a:p>
            <a:pPr marL="812800" lvl="1" indent="-457200">
              <a:buFont typeface="+mj-lt"/>
              <a:buAutoNum type="arabicPeriod"/>
            </a:pPr>
            <a:r>
              <a:rPr lang="en-GB" dirty="0"/>
              <a:t>Calculate RTT</a:t>
            </a:r>
          </a:p>
          <a:p>
            <a:r>
              <a:rPr lang="en-GB" dirty="0"/>
              <a:t>TODO: use NIC rules @ host2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nic</a:t>
            </a:r>
            <a:r>
              <a:rPr lang="en-US" dirty="0" smtClean="0"/>
              <a:t> delay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521390" y="1062703"/>
            <a:ext cx="1859628" cy="16382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Host 1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89944" y="1785628"/>
            <a:ext cx="1400077" cy="85121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DPDK app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83680" y="1062703"/>
            <a:ext cx="2500985" cy="16226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Host 2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91196" y="2685381"/>
            <a:ext cx="1572543" cy="28604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prstClr val="black"/>
                </a:solidFill>
              </a:rPr>
              <a:t>NIC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63661" y="1749220"/>
            <a:ext cx="1400077" cy="55129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DPDK l2fwd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88139" y="2700984"/>
            <a:ext cx="786272" cy="28604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prstClr val="black"/>
                </a:solidFill>
              </a:rPr>
              <a:t>NIC</a:t>
            </a:r>
            <a:endParaRPr lang="en-US" sz="1100" dirty="0">
              <a:solidFill>
                <a:prstClr val="black"/>
              </a:solidFill>
            </a:endParaRPr>
          </a:p>
        </p:txBody>
      </p:sp>
      <p:cxnSp>
        <p:nvCxnSpPr>
          <p:cNvPr id="15" name="Straight Arrow Connector 14"/>
          <p:cNvCxnSpPr>
            <a:stCxn id="22" idx="4"/>
          </p:cNvCxnSpPr>
          <p:nvPr/>
        </p:nvCxnSpPr>
        <p:spPr>
          <a:xfrm>
            <a:off x="5659791" y="2562620"/>
            <a:ext cx="0" cy="67405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668499" y="3236676"/>
            <a:ext cx="1436562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105062" y="2149689"/>
            <a:ext cx="0" cy="108698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105062" y="2149689"/>
            <a:ext cx="1131202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236264" y="2146222"/>
            <a:ext cx="0" cy="126208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098613" y="3423908"/>
            <a:ext cx="313765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23" idx="4"/>
          </p:cNvCxnSpPr>
          <p:nvPr/>
        </p:nvCxnSpPr>
        <p:spPr>
          <a:xfrm flipV="1">
            <a:off x="5094190" y="2559154"/>
            <a:ext cx="0" cy="86475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586949" y="2444734"/>
            <a:ext cx="145684" cy="1178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021348" y="2441268"/>
            <a:ext cx="145684" cy="1178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71971" y="2016359"/>
            <a:ext cx="39305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/>
                </a:solidFill>
              </a:rPr>
              <a:t>TX </a:t>
            </a:r>
            <a:br>
              <a:rPr lang="en-US" sz="1000" dirty="0" smtClean="0">
                <a:solidFill>
                  <a:prstClr val="black"/>
                </a:solidFill>
              </a:rPr>
            </a:br>
            <a:r>
              <a:rPr lang="en-US" sz="1000" dirty="0" err="1" smtClean="0">
                <a:solidFill>
                  <a:prstClr val="black"/>
                </a:solidFill>
              </a:rPr>
              <a:t>tsc</a:t>
            </a:r>
            <a:endParaRPr lang="en-US" sz="1000" dirty="0" smtClean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94070" y="2015833"/>
            <a:ext cx="40908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R</a:t>
            </a:r>
            <a:r>
              <a:rPr lang="en-US" sz="1000" dirty="0" smtClean="0">
                <a:solidFill>
                  <a:prstClr val="black"/>
                </a:solidFill>
              </a:rPr>
              <a:t>X </a:t>
            </a:r>
            <a:br>
              <a:rPr lang="en-US" sz="1000" dirty="0" smtClean="0">
                <a:solidFill>
                  <a:prstClr val="black"/>
                </a:solidFill>
              </a:rPr>
            </a:br>
            <a:r>
              <a:rPr lang="en-US" sz="1000" dirty="0" err="1" smtClean="0">
                <a:solidFill>
                  <a:prstClr val="black"/>
                </a:solidFill>
              </a:rPr>
              <a:t>tsc</a:t>
            </a:r>
            <a:endParaRPr lang="en-US" sz="1000" dirty="0" smtClean="0">
              <a:solidFill>
                <a:prstClr val="black"/>
              </a:solidFill>
            </a:endParaRPr>
          </a:p>
        </p:txBody>
      </p:sp>
      <p:sp>
        <p:nvSpPr>
          <p:cNvPr id="26" name="Content Placeholder 5"/>
          <p:cNvSpPr txBox="1">
            <a:spLocks/>
          </p:cNvSpPr>
          <p:nvPr/>
        </p:nvSpPr>
        <p:spPr>
          <a:xfrm>
            <a:off x="5709799" y="3596091"/>
            <a:ext cx="2870857" cy="1420043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>
            <a:lvl1pPr marL="17621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9D4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92175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3pPr>
            <a:lvl4pPr marL="125253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16144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5pPr>
            <a:lvl6pPr marL="20716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6pPr>
            <a:lvl7pPr marL="25288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7pPr>
            <a:lvl8pPr marL="29860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8pPr>
            <a:lvl9pPr marL="34432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buFont typeface="Ericsson Capital TT" pitchFamily="2" charset="0"/>
              <a:buNone/>
            </a:pPr>
            <a:r>
              <a:rPr lang="en-US" sz="1000" b="1" kern="0" smtClean="0">
                <a:solidFill>
                  <a:prstClr val="black"/>
                </a:solidFill>
              </a:rPr>
              <a:t>Some results (Xeon E5-1650 v2 @ 3.50GHz)</a:t>
            </a:r>
          </a:p>
          <a:p>
            <a:pPr marL="171450" lvl="1" indent="-171450"/>
            <a:r>
              <a:rPr lang="en-US" sz="1000" kern="0" smtClean="0">
                <a:solidFill>
                  <a:prstClr val="black"/>
                </a:solidFill>
              </a:rPr>
              <a:t>Intel X540-AT2 10Gbit (RJ45)</a:t>
            </a:r>
          </a:p>
          <a:p>
            <a:pPr marL="530225" lvl="2" indent="-171450"/>
            <a:r>
              <a:rPr lang="en-US" sz="1000" kern="0" smtClean="0">
                <a:solidFill>
                  <a:prstClr val="black"/>
                </a:solidFill>
              </a:rPr>
              <a:t>Min/Med/99.9 - 11.5/11.6/21 us</a:t>
            </a:r>
          </a:p>
          <a:p>
            <a:pPr marL="171450" lvl="1" indent="-171450"/>
            <a:r>
              <a:rPr lang="en-US" sz="1000" kern="0" smtClean="0">
                <a:solidFill>
                  <a:prstClr val="black"/>
                </a:solidFill>
              </a:rPr>
              <a:t>Intel LX710 40Gbit (QSFP+ copper) </a:t>
            </a:r>
          </a:p>
          <a:p>
            <a:pPr marL="530225" lvl="2" indent="-171450"/>
            <a:r>
              <a:rPr lang="en-US" sz="1000" kern="0" smtClean="0">
                <a:solidFill>
                  <a:prstClr val="black"/>
                </a:solidFill>
              </a:rPr>
              <a:t>Min/Med/99.9 - 6.7/6.9/16.5 us</a:t>
            </a:r>
          </a:p>
          <a:p>
            <a:pPr marL="171450" lvl="1" indent="-171450"/>
            <a:r>
              <a:rPr lang="en-US" sz="1000" kern="0" smtClean="0">
                <a:solidFill>
                  <a:prstClr val="black"/>
                </a:solidFill>
              </a:rPr>
              <a:t>Mellanox MT27700 40Gbit (QSPF+ copper)</a:t>
            </a:r>
          </a:p>
          <a:p>
            <a:pPr marL="530225" lvl="2" indent="-171450"/>
            <a:r>
              <a:rPr lang="en-US" sz="1000" kern="0" smtClean="0">
                <a:solidFill>
                  <a:prstClr val="black"/>
                </a:solidFill>
              </a:rPr>
              <a:t>Min/Med/99.9 - 2.3/2.4/11 us</a:t>
            </a:r>
            <a:endParaRPr lang="en-US" sz="10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897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Test setup</a:t>
            </a:r>
          </a:p>
          <a:p>
            <a:pPr lvl="1"/>
            <a:r>
              <a:rPr lang="en-GB" dirty="0"/>
              <a:t>2 back-to-back connected </a:t>
            </a:r>
            <a:br>
              <a:rPr lang="en-GB" dirty="0"/>
            </a:br>
            <a:r>
              <a:rPr lang="en-GB" dirty="0"/>
              <a:t>servers</a:t>
            </a:r>
          </a:p>
          <a:p>
            <a:pPr lvl="1"/>
            <a:r>
              <a:rPr lang="en-GB" dirty="0"/>
              <a:t>Allocate as many cores to </a:t>
            </a:r>
            <a:r>
              <a:rPr lang="en-GB" dirty="0" smtClean="0"/>
              <a:t>both </a:t>
            </a:r>
            <a:r>
              <a:rPr lang="en-GB" dirty="0" err="1" smtClean="0"/>
              <a:t>pktgen</a:t>
            </a:r>
            <a:r>
              <a:rPr lang="en-GB" dirty="0" smtClean="0"/>
              <a:t> </a:t>
            </a:r>
            <a:r>
              <a:rPr lang="en-GB" dirty="0"/>
              <a:t>and l2fwd as </a:t>
            </a:r>
            <a:r>
              <a:rPr lang="en-GB" dirty="0" smtClean="0"/>
              <a:t>possible</a:t>
            </a:r>
            <a:endParaRPr lang="en-GB" dirty="0"/>
          </a:p>
          <a:p>
            <a:pPr lvl="1"/>
            <a:r>
              <a:rPr lang="en-GB" dirty="0"/>
              <a:t>Measurement</a:t>
            </a:r>
          </a:p>
          <a:p>
            <a:pPr marL="1169987" lvl="2" indent="-457200">
              <a:buFont typeface="+mj-lt"/>
              <a:buAutoNum type="arabicPeriod"/>
            </a:pPr>
            <a:r>
              <a:rPr lang="en-GB" dirty="0"/>
              <a:t>DPDK packet TX</a:t>
            </a:r>
          </a:p>
          <a:p>
            <a:pPr marL="1169987" lvl="2" indent="-457200">
              <a:buFont typeface="+mj-lt"/>
              <a:buAutoNum type="arabicPeriod"/>
            </a:pPr>
            <a:r>
              <a:rPr lang="en-GB" dirty="0"/>
              <a:t>Host 2 forwards back the packet</a:t>
            </a:r>
          </a:p>
          <a:p>
            <a:pPr marL="1169987" lvl="2" indent="-457200">
              <a:buFont typeface="+mj-lt"/>
              <a:buAutoNum type="arabicPeriod"/>
            </a:pPr>
            <a:r>
              <a:rPr lang="en-GB" dirty="0"/>
              <a:t>DPDK packet RX</a:t>
            </a:r>
          </a:p>
          <a:p>
            <a:pPr marL="1169987" lvl="2" indent="-457200">
              <a:buFont typeface="+mj-lt"/>
              <a:buAutoNum type="arabicPeriod"/>
            </a:pPr>
            <a:r>
              <a:rPr lang="en-GB" dirty="0"/>
              <a:t>Calculate bandwidth</a:t>
            </a:r>
          </a:p>
          <a:p>
            <a:pPr lvl="3"/>
            <a:r>
              <a:rPr lang="en-GB" dirty="0"/>
              <a:t>small (64B) </a:t>
            </a:r>
            <a:r>
              <a:rPr lang="en-GB" dirty="0" err="1"/>
              <a:t>pkts</a:t>
            </a:r>
            <a:r>
              <a:rPr lang="en-GB" dirty="0"/>
              <a:t>: max </a:t>
            </a:r>
            <a:r>
              <a:rPr lang="en-GB" dirty="0" err="1"/>
              <a:t>pps</a:t>
            </a:r>
            <a:endParaRPr lang="en-GB" dirty="0"/>
          </a:p>
          <a:p>
            <a:pPr lvl="3"/>
            <a:r>
              <a:rPr lang="en-GB" dirty="0"/>
              <a:t>large (1500B) </a:t>
            </a:r>
            <a:r>
              <a:rPr lang="en-GB" dirty="0" err="1"/>
              <a:t>pkts</a:t>
            </a:r>
            <a:r>
              <a:rPr lang="en-GB" dirty="0"/>
              <a:t>: max </a:t>
            </a:r>
            <a:r>
              <a:rPr lang="en-GB" dirty="0" smtClean="0"/>
              <a:t>bps</a:t>
            </a:r>
          </a:p>
          <a:p>
            <a:pPr lvl="1"/>
            <a:r>
              <a:rPr lang="en-GB" dirty="0"/>
              <a:t>TODO: use NIC rules @ host2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nic</a:t>
            </a:r>
            <a:r>
              <a:rPr lang="en-US" dirty="0" smtClean="0"/>
              <a:t> </a:t>
            </a:r>
            <a:r>
              <a:rPr lang="en-US" dirty="0" err="1" smtClean="0"/>
              <a:t>bw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190448" y="1062703"/>
            <a:ext cx="1859628" cy="16382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Host 1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59002" y="1785628"/>
            <a:ext cx="1554118" cy="85121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DPDK </a:t>
            </a:r>
            <a:r>
              <a:rPr lang="en-US" sz="1600" dirty="0" err="1" smtClean="0">
                <a:solidFill>
                  <a:prstClr val="black"/>
                </a:solidFill>
              </a:rPr>
              <a:t>pktgen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56660" y="1062703"/>
            <a:ext cx="2828005" cy="16226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Host 2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91196" y="2685381"/>
            <a:ext cx="1572543" cy="28604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prstClr val="black"/>
                </a:solidFill>
              </a:rPr>
              <a:t>NIC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63661" y="1749220"/>
            <a:ext cx="1400077" cy="55129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DPDK l2fwd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65906" y="2700984"/>
            <a:ext cx="786272" cy="28604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prstClr val="black"/>
                </a:solidFill>
              </a:rPr>
              <a:t>NIC</a:t>
            </a:r>
            <a:endParaRPr lang="en-US" sz="1100" dirty="0">
              <a:solidFill>
                <a:prstClr val="black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337558" y="2492948"/>
            <a:ext cx="0" cy="7437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337558" y="3236676"/>
            <a:ext cx="1767503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105062" y="2149689"/>
            <a:ext cx="0" cy="108698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105062" y="2149689"/>
            <a:ext cx="1131202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236264" y="2146222"/>
            <a:ext cx="0" cy="126208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771957" y="3423908"/>
            <a:ext cx="346430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767673" y="2492948"/>
            <a:ext cx="0" cy="91535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264716" y="2375062"/>
            <a:ext cx="145684" cy="1178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699115" y="2371596"/>
            <a:ext cx="145684" cy="1178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41029" y="2016359"/>
            <a:ext cx="39305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/>
                </a:solidFill>
              </a:rPr>
              <a:t>TX </a:t>
            </a:r>
            <a:br>
              <a:rPr lang="en-US" sz="1000" dirty="0" smtClean="0">
                <a:solidFill>
                  <a:prstClr val="black"/>
                </a:solidFill>
              </a:rPr>
            </a:br>
            <a:r>
              <a:rPr lang="en-US" sz="1000" dirty="0" err="1" smtClean="0">
                <a:solidFill>
                  <a:prstClr val="black"/>
                </a:solidFill>
              </a:rPr>
              <a:t>tsc</a:t>
            </a:r>
            <a:endParaRPr lang="en-US" sz="1000" dirty="0" smtClean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63128" y="2015833"/>
            <a:ext cx="40908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R</a:t>
            </a:r>
            <a:r>
              <a:rPr lang="en-US" sz="1000" dirty="0" smtClean="0">
                <a:solidFill>
                  <a:prstClr val="black"/>
                </a:solidFill>
              </a:rPr>
              <a:t>X </a:t>
            </a:r>
            <a:br>
              <a:rPr lang="en-US" sz="1000" dirty="0" smtClean="0">
                <a:solidFill>
                  <a:prstClr val="black"/>
                </a:solidFill>
              </a:rPr>
            </a:br>
            <a:r>
              <a:rPr lang="en-US" sz="1000" dirty="0" err="1" smtClean="0">
                <a:solidFill>
                  <a:prstClr val="black"/>
                </a:solidFill>
              </a:rPr>
              <a:t>tsc</a:t>
            </a:r>
            <a:endParaRPr lang="en-US" sz="1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524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L2, L3 forwarding, DC Gateway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simple use cases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077558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36"/>
          <p:cNvSpPr>
            <a:spLocks noGrp="1"/>
          </p:cNvSpPr>
          <p:nvPr>
            <p:ph sz="quarter" idx="3"/>
          </p:nvPr>
        </p:nvSpPr>
        <p:spPr>
          <a:xfrm>
            <a:off x="4580708" y="1346598"/>
            <a:ext cx="2795524" cy="346924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Configuration</a:t>
            </a:r>
          </a:p>
          <a:p>
            <a:pPr lvl="1"/>
            <a:r>
              <a:rPr lang="en-US" dirty="0" smtClean="0"/>
              <a:t>before test</a:t>
            </a:r>
          </a:p>
          <a:p>
            <a:pPr lvl="1"/>
            <a:r>
              <a:rPr lang="en-US" dirty="0" smtClean="0"/>
              <a:t>use trace to populate tables</a:t>
            </a:r>
          </a:p>
          <a:p>
            <a:pPr lvl="2"/>
            <a:r>
              <a:rPr lang="en-US" dirty="0" smtClean="0"/>
              <a:t>SMAC </a:t>
            </a:r>
            <a:r>
              <a:rPr lang="en-US" dirty="0" smtClean="0">
                <a:sym typeface="Wingdings" panose="05000000000000000000" pitchFamily="2" charset="2"/>
              </a:rPr>
              <a:t> MAC learn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DMAC  MAC </a:t>
            </a:r>
            <a:r>
              <a:rPr lang="en-US" dirty="0" err="1" smtClean="0">
                <a:sym typeface="Wingdings" panose="05000000000000000000" pitchFamily="2" charset="2"/>
              </a:rPr>
              <a:t>fwd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 smtClean="0"/>
          </a:p>
          <a:p>
            <a:r>
              <a:rPr lang="en-US" dirty="0" smtClean="0"/>
              <a:t>Tests</a:t>
            </a:r>
            <a:r>
              <a:rPr lang="en-US" dirty="0"/>
              <a:t>:</a:t>
            </a:r>
          </a:p>
          <a:p>
            <a:pPr lvl="1"/>
            <a:r>
              <a:rPr lang="en-US" dirty="0" err="1" smtClean="0"/>
              <a:t>uni</a:t>
            </a:r>
            <a:r>
              <a:rPr lang="en-US" dirty="0" smtClean="0"/>
              <a:t>/bi-directional</a:t>
            </a:r>
          </a:p>
          <a:p>
            <a:pPr lvl="1"/>
            <a:r>
              <a:rPr lang="en-US" dirty="0" smtClean="0"/>
              <a:t>1-2-4-8-</a:t>
            </a:r>
            <a:r>
              <a:rPr lang="en-US" dirty="0"/>
              <a:t>… </a:t>
            </a:r>
            <a:r>
              <a:rPr lang="en-US" dirty="0" smtClean="0"/>
              <a:t>cores</a:t>
            </a:r>
          </a:p>
          <a:p>
            <a:pPr lvl="1"/>
            <a:r>
              <a:rPr lang="en-US" dirty="0" smtClean="0"/>
              <a:t>64-1500 byte packets</a:t>
            </a:r>
          </a:p>
          <a:p>
            <a:pPr lvl="1"/>
            <a:endParaRPr lang="en-GB" dirty="0"/>
          </a:p>
          <a:p>
            <a:r>
              <a:rPr lang="en-GB" dirty="0"/>
              <a:t>In: physical 10/40/100G</a:t>
            </a:r>
          </a:p>
          <a:p>
            <a:r>
              <a:rPr lang="en-GB" dirty="0"/>
              <a:t>Out: physical </a:t>
            </a:r>
            <a:r>
              <a:rPr lang="en-GB" dirty="0" smtClean="0"/>
              <a:t>10/40/100G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93701" y="1346597"/>
            <a:ext cx="4056379" cy="3213497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L2 </a:t>
            </a:r>
            <a:r>
              <a:rPr lang="en-GB" dirty="0"/>
              <a:t>learn + </a:t>
            </a:r>
            <a:r>
              <a:rPr lang="en-GB" dirty="0" smtClean="0"/>
              <a:t>forward with different table sizes</a:t>
            </a:r>
            <a:endParaRPr lang="en-GB" dirty="0"/>
          </a:p>
          <a:p>
            <a:pPr marL="812800" lvl="1" indent="-457200">
              <a:buFont typeface="+mj-lt"/>
              <a:buAutoNum type="arabicPeriod"/>
            </a:pPr>
            <a:r>
              <a:rPr lang="en-GB" dirty="0" smtClean="0"/>
              <a:t>1+1 rule</a:t>
            </a:r>
          </a:p>
          <a:p>
            <a:pPr marL="812800" lvl="1" indent="-457200">
              <a:buFont typeface="+mj-lt"/>
              <a:buAutoNum type="arabicPeriod"/>
            </a:pPr>
            <a:r>
              <a:rPr lang="en-GB" dirty="0" smtClean="0"/>
              <a:t>10k+10k S/DMAC rules</a:t>
            </a:r>
          </a:p>
          <a:p>
            <a:pPr marL="812800" lvl="1" indent="-457200">
              <a:buFont typeface="+mj-lt"/>
              <a:buAutoNum type="arabicPeriod"/>
            </a:pPr>
            <a:r>
              <a:rPr lang="en-GB" dirty="0" smtClean="0"/>
              <a:t>100k+100k </a:t>
            </a:r>
            <a:r>
              <a:rPr lang="en-GB" dirty="0"/>
              <a:t>S/DMAC rules</a:t>
            </a:r>
          </a:p>
          <a:p>
            <a:pPr lvl="1"/>
            <a:endParaRPr lang="en-GB" dirty="0"/>
          </a:p>
          <a:p>
            <a:r>
              <a:rPr lang="en-GB" dirty="0" smtClean="0"/>
              <a:t>Traces</a:t>
            </a:r>
            <a:r>
              <a:rPr lang="en-GB" dirty="0"/>
              <a:t>: </a:t>
            </a:r>
            <a:endParaRPr lang="en-GB" dirty="0" smtClean="0"/>
          </a:p>
          <a:p>
            <a:pPr lvl="1"/>
            <a:r>
              <a:rPr lang="en-GB" dirty="0" smtClean="0"/>
              <a:t>1 </a:t>
            </a:r>
            <a:r>
              <a:rPr lang="en-GB" dirty="0"/>
              <a:t>packet per DMAC </a:t>
            </a:r>
            <a:r>
              <a:rPr lang="en-GB" dirty="0" smtClean="0"/>
              <a:t>rule</a:t>
            </a:r>
          </a:p>
          <a:p>
            <a:pPr lvl="1"/>
            <a:r>
              <a:rPr lang="en-US" dirty="0" smtClean="0"/>
              <a:t>packet sizes: </a:t>
            </a:r>
          </a:p>
          <a:p>
            <a:pPr lvl="2"/>
            <a:r>
              <a:rPr lang="en-US" dirty="0" smtClean="0"/>
              <a:t>64, 128, 256, 512, 1024, 1280, 1500</a:t>
            </a:r>
            <a:endParaRPr lang="en-GB" dirty="0" smtClean="0"/>
          </a:p>
          <a:p>
            <a:pPr lvl="1"/>
            <a:r>
              <a:rPr lang="en-GB" dirty="0" smtClean="0"/>
              <a:t>random </a:t>
            </a:r>
            <a:r>
              <a:rPr lang="en-GB" dirty="0" err="1" smtClean="0"/>
              <a:t>SrcIP</a:t>
            </a:r>
            <a:r>
              <a:rPr lang="en-GB" dirty="0" smtClean="0"/>
              <a:t> and </a:t>
            </a:r>
            <a:r>
              <a:rPr lang="en-GB" dirty="0" err="1" smtClean="0"/>
              <a:t>DstIP</a:t>
            </a:r>
            <a:r>
              <a:rPr lang="en-GB" dirty="0" smtClean="0"/>
              <a:t> (for RSS to work)</a:t>
            </a:r>
          </a:p>
          <a:p>
            <a:pPr lvl="1"/>
            <a:r>
              <a:rPr lang="en-US" dirty="0" smtClean="0"/>
              <a:t>filenames:</a:t>
            </a:r>
          </a:p>
          <a:p>
            <a:pPr lvl="2"/>
            <a:r>
              <a:rPr lang="en-US" dirty="0" smtClean="0"/>
              <a:t>nfpa_trL2_1_random.&lt;</a:t>
            </a:r>
            <a:r>
              <a:rPr lang="en-US" dirty="0" err="1" smtClean="0"/>
              <a:t>pktsize</a:t>
            </a:r>
            <a:r>
              <a:rPr lang="en-US" dirty="0" smtClean="0"/>
              <a:t>&gt;.</a:t>
            </a:r>
            <a:r>
              <a:rPr lang="en-US" dirty="0" err="1" smtClean="0"/>
              <a:t>pcap</a:t>
            </a:r>
            <a:endParaRPr lang="en-US" dirty="0" smtClean="0"/>
          </a:p>
          <a:p>
            <a:pPr lvl="2"/>
            <a:r>
              <a:rPr lang="en-US" dirty="0" err="1" smtClean="0"/>
              <a:t>nfpa_trPR</a:t>
            </a:r>
            <a:r>
              <a:rPr lang="en-US" dirty="0" smtClean="0"/>
              <a:t>_&lt;</a:t>
            </a:r>
            <a:r>
              <a:rPr lang="en-US" dirty="0" err="1" smtClean="0"/>
              <a:t>nrules</a:t>
            </a:r>
            <a:r>
              <a:rPr lang="en-US" dirty="0" smtClean="0"/>
              <a:t>&gt;.&lt;</a:t>
            </a:r>
            <a:r>
              <a:rPr lang="en-US" dirty="0" err="1" smtClean="0"/>
              <a:t>pktsize</a:t>
            </a:r>
            <a:r>
              <a:rPr lang="en-US" dirty="0" smtClean="0"/>
              <a:t>&gt;.</a:t>
            </a:r>
            <a:r>
              <a:rPr lang="en-US" dirty="0" err="1" smtClean="0"/>
              <a:t>pcap</a:t>
            </a:r>
            <a:endParaRPr lang="en-US" dirty="0" smtClean="0"/>
          </a:p>
          <a:p>
            <a:pPr lvl="2"/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l2 forward</a:t>
            </a:r>
            <a:endParaRPr lang="en-GB" dirty="0"/>
          </a:p>
        </p:txBody>
      </p:sp>
      <p:sp>
        <p:nvSpPr>
          <p:cNvPr id="9" name="CustomShape 3"/>
          <p:cNvSpPr/>
          <p:nvPr/>
        </p:nvSpPr>
        <p:spPr>
          <a:xfrm>
            <a:off x="7853644" y="3902451"/>
            <a:ext cx="861120" cy="776160"/>
          </a:xfrm>
          <a:prstGeom prst="roundRect">
            <a:avLst>
              <a:gd name="adj" fmla="val 14400"/>
            </a:avLst>
          </a:prstGeom>
          <a:solidFill>
            <a:srgbClr val="C0504D"/>
          </a:solidFill>
          <a:ln w="12600">
            <a:noFill/>
          </a:ln>
          <a:effectLst/>
        </p:spPr>
        <p:txBody>
          <a:bodyPr wrap="none" lIns="72000" tIns="45000" rIns="72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out 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port</a:t>
            </a:r>
            <a:endParaRPr kumimoji="0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0" name="CustomShape 4"/>
          <p:cNvSpPr/>
          <p:nvPr/>
        </p:nvSpPr>
        <p:spPr>
          <a:xfrm>
            <a:off x="7620084" y="2708367"/>
            <a:ext cx="1328241" cy="7912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MAC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fwd</a:t>
            </a:r>
            <a:endParaRPr kumimoji="0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key: DMAC</a:t>
            </a:r>
            <a:endParaRPr kumimoji="0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type: Hash</a:t>
            </a:r>
            <a:endParaRPr kumimoji="0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entries: 1/10k/500k</a:t>
            </a:r>
            <a:endParaRPr kumimoji="0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ustomShape 4"/>
          <p:cNvSpPr/>
          <p:nvPr/>
        </p:nvSpPr>
        <p:spPr>
          <a:xfrm>
            <a:off x="7620085" y="1619793"/>
            <a:ext cx="1328241" cy="7912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MAC learn</a:t>
            </a:r>
            <a:endParaRPr kumimoji="0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key: SMAC</a:t>
            </a:r>
            <a:endParaRPr kumimoji="0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type: Hash</a:t>
            </a:r>
            <a:endParaRPr kumimoji="0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entries: 1/10k/500k</a:t>
            </a:r>
            <a:endParaRPr kumimoji="0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" name="Straight Arrow Connector 18"/>
          <p:cNvCxnSpPr>
            <a:endCxn id="12" idx="0"/>
          </p:cNvCxnSpPr>
          <p:nvPr/>
        </p:nvCxnSpPr>
        <p:spPr bwMode="auto">
          <a:xfrm>
            <a:off x="8284205" y="1167033"/>
            <a:ext cx="1" cy="4527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2"/>
            <a:endCxn id="9" idx="0"/>
          </p:cNvCxnSpPr>
          <p:nvPr/>
        </p:nvCxnSpPr>
        <p:spPr bwMode="auto">
          <a:xfrm flipH="1">
            <a:off x="8284204" y="3499647"/>
            <a:ext cx="1" cy="40280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12" idx="2"/>
            <a:endCxn id="10" idx="0"/>
          </p:cNvCxnSpPr>
          <p:nvPr/>
        </p:nvCxnSpPr>
        <p:spPr bwMode="auto">
          <a:xfrm flipH="1">
            <a:off x="8284205" y="2411073"/>
            <a:ext cx="1" cy="29729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5232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36"/>
          <p:cNvSpPr>
            <a:spLocks noGrp="1"/>
          </p:cNvSpPr>
          <p:nvPr>
            <p:ph sz="quarter" idx="3"/>
          </p:nvPr>
        </p:nvSpPr>
        <p:spPr>
          <a:xfrm>
            <a:off x="4580708" y="1346598"/>
            <a:ext cx="2795524" cy="346924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Configuration</a:t>
            </a:r>
          </a:p>
          <a:p>
            <a:pPr lvl="1"/>
            <a:r>
              <a:rPr lang="en-US" dirty="0" smtClean="0"/>
              <a:t>before test</a:t>
            </a:r>
          </a:p>
          <a:p>
            <a:pPr lvl="1"/>
            <a:r>
              <a:rPr lang="en-US" dirty="0" smtClean="0"/>
              <a:t>use trace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set S/DMAC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routes should match 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traffic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Tests</a:t>
            </a:r>
            <a:r>
              <a:rPr lang="en-US" dirty="0"/>
              <a:t>:</a:t>
            </a:r>
          </a:p>
          <a:p>
            <a:pPr lvl="1"/>
            <a:r>
              <a:rPr lang="en-US" dirty="0" err="1" smtClean="0"/>
              <a:t>uni</a:t>
            </a:r>
            <a:r>
              <a:rPr lang="en-US" dirty="0" smtClean="0"/>
              <a:t>/bi-directional</a:t>
            </a:r>
          </a:p>
          <a:p>
            <a:pPr lvl="1"/>
            <a:r>
              <a:rPr lang="en-US" dirty="0" smtClean="0"/>
              <a:t>1-2-4-8-</a:t>
            </a:r>
            <a:r>
              <a:rPr lang="en-US" dirty="0"/>
              <a:t>… </a:t>
            </a:r>
            <a:r>
              <a:rPr lang="en-US" dirty="0" smtClean="0"/>
              <a:t>cores</a:t>
            </a:r>
          </a:p>
          <a:p>
            <a:pPr lvl="1"/>
            <a:r>
              <a:rPr lang="en-US" dirty="0" smtClean="0"/>
              <a:t>64-1500 byte packets</a:t>
            </a:r>
          </a:p>
          <a:p>
            <a:pPr lvl="1"/>
            <a:endParaRPr lang="en-GB" dirty="0"/>
          </a:p>
          <a:p>
            <a:r>
              <a:rPr lang="en-GB" dirty="0"/>
              <a:t>In: physical 10/40/100G</a:t>
            </a:r>
          </a:p>
          <a:p>
            <a:r>
              <a:rPr lang="en-GB" dirty="0"/>
              <a:t>Out: physical </a:t>
            </a:r>
            <a:r>
              <a:rPr lang="en-GB" dirty="0" smtClean="0"/>
              <a:t>10/40/100G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93701" y="1346597"/>
            <a:ext cx="4056379" cy="3213497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L2 + ARP + L3 with different routing table sizes:</a:t>
            </a:r>
            <a:endParaRPr lang="en-GB" dirty="0"/>
          </a:p>
          <a:p>
            <a:pPr marL="812800" lvl="1" indent="-457200">
              <a:buFont typeface="+mj-lt"/>
              <a:buAutoNum type="arabicPeriod"/>
            </a:pPr>
            <a:r>
              <a:rPr lang="en-GB" dirty="0" smtClean="0"/>
              <a:t>10k prefixes (edge router)</a:t>
            </a:r>
          </a:p>
          <a:p>
            <a:pPr marL="812800" lvl="1" indent="-457200">
              <a:buFont typeface="+mj-lt"/>
              <a:buAutoNum type="arabicPeriod"/>
            </a:pPr>
            <a:r>
              <a:rPr lang="en-GB" dirty="0" smtClean="0"/>
              <a:t>400k prefixes (</a:t>
            </a:r>
            <a:r>
              <a:rPr lang="en-GB" dirty="0" err="1" smtClean="0"/>
              <a:t>hbone</a:t>
            </a:r>
            <a:r>
              <a:rPr lang="en-GB" dirty="0" smtClean="0"/>
              <a:t>)</a:t>
            </a:r>
          </a:p>
          <a:p>
            <a:pPr lvl="1"/>
            <a:endParaRPr lang="en-GB" dirty="0"/>
          </a:p>
          <a:p>
            <a:r>
              <a:rPr lang="en-GB" dirty="0" smtClean="0"/>
              <a:t>Traces:</a:t>
            </a:r>
          </a:p>
          <a:p>
            <a:pPr lvl="1"/>
            <a:r>
              <a:rPr lang="en-US" dirty="0" smtClean="0"/>
              <a:t>1-10-100-1k-10k-100k random IP flows</a:t>
            </a:r>
          </a:p>
          <a:p>
            <a:pPr lvl="1"/>
            <a:r>
              <a:rPr lang="en-US" dirty="0" smtClean="0"/>
              <a:t>no black hole route for these </a:t>
            </a:r>
            <a:r>
              <a:rPr lang="en-US" dirty="0" err="1" smtClean="0"/>
              <a:t>DstIPs</a:t>
            </a:r>
            <a:endParaRPr lang="en-US" dirty="0" smtClean="0"/>
          </a:p>
          <a:p>
            <a:pPr lvl="1"/>
            <a:r>
              <a:rPr lang="en-US" dirty="0" smtClean="0"/>
              <a:t>packet sizes: </a:t>
            </a:r>
          </a:p>
          <a:p>
            <a:pPr lvl="2"/>
            <a:r>
              <a:rPr lang="en-US" dirty="0" smtClean="0"/>
              <a:t>64, 128, 256, 512, 1024, 1280, 1500</a:t>
            </a:r>
            <a:endParaRPr lang="en-GB" dirty="0" smtClean="0"/>
          </a:p>
          <a:p>
            <a:pPr lvl="1"/>
            <a:r>
              <a:rPr lang="en-US" dirty="0" smtClean="0"/>
              <a:t>filenames:</a:t>
            </a:r>
          </a:p>
          <a:p>
            <a:pPr lvl="2"/>
            <a:r>
              <a:rPr lang="en-US" dirty="0" smtClean="0"/>
              <a:t>nfpa_trL3_&lt;</a:t>
            </a:r>
            <a:r>
              <a:rPr lang="en-US" dirty="0" err="1" smtClean="0"/>
              <a:t>nrules</a:t>
            </a:r>
            <a:r>
              <a:rPr lang="en-US" dirty="0" smtClean="0"/>
              <a:t>&gt;_</a:t>
            </a:r>
            <a:r>
              <a:rPr lang="en-US" dirty="0" err="1" smtClean="0"/>
              <a:t>random_hbone</a:t>
            </a:r>
            <a:r>
              <a:rPr lang="en-US" dirty="0" smtClean="0"/>
              <a:t>.&lt;</a:t>
            </a:r>
            <a:r>
              <a:rPr lang="en-US" dirty="0" err="1" smtClean="0"/>
              <a:t>pktsize</a:t>
            </a:r>
            <a:r>
              <a:rPr lang="en-US" dirty="0" smtClean="0"/>
              <a:t>&gt;.</a:t>
            </a:r>
            <a:r>
              <a:rPr lang="en-US" dirty="0" err="1" smtClean="0"/>
              <a:t>pcap</a:t>
            </a:r>
            <a:endParaRPr lang="en-US" dirty="0" smtClean="0"/>
          </a:p>
          <a:p>
            <a:pPr lvl="2"/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l3 forward</a:t>
            </a:r>
            <a:endParaRPr lang="en-GB" dirty="0"/>
          </a:p>
        </p:txBody>
      </p:sp>
      <p:sp>
        <p:nvSpPr>
          <p:cNvPr id="9" name="CustomShape 3"/>
          <p:cNvSpPr/>
          <p:nvPr/>
        </p:nvSpPr>
        <p:spPr>
          <a:xfrm>
            <a:off x="7740427" y="3902451"/>
            <a:ext cx="861120" cy="776160"/>
          </a:xfrm>
          <a:prstGeom prst="roundRect">
            <a:avLst>
              <a:gd name="adj" fmla="val 14400"/>
            </a:avLst>
          </a:prstGeom>
          <a:solidFill>
            <a:srgbClr val="C0504D"/>
          </a:solidFill>
          <a:ln w="12600">
            <a:noFill/>
          </a:ln>
          <a:effectLst/>
        </p:spPr>
        <p:txBody>
          <a:bodyPr wrap="none" lIns="72000" tIns="45000" rIns="72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out 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port</a:t>
            </a:r>
            <a:endParaRPr kumimoji="0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0" name="CustomShape 4"/>
          <p:cNvSpPr/>
          <p:nvPr/>
        </p:nvSpPr>
        <p:spPr>
          <a:xfrm>
            <a:off x="7506867" y="2708367"/>
            <a:ext cx="1328241" cy="7912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Layer 3 part</a:t>
            </a:r>
            <a:endParaRPr kumimoji="0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ustomShape 4"/>
          <p:cNvSpPr/>
          <p:nvPr/>
        </p:nvSpPr>
        <p:spPr>
          <a:xfrm>
            <a:off x="7506868" y="1619793"/>
            <a:ext cx="1328241" cy="7912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Layer 2 part</a:t>
            </a:r>
            <a:endParaRPr kumimoji="0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" name="Straight Arrow Connector 18"/>
          <p:cNvCxnSpPr>
            <a:endCxn id="12" idx="0"/>
          </p:cNvCxnSpPr>
          <p:nvPr/>
        </p:nvCxnSpPr>
        <p:spPr bwMode="auto">
          <a:xfrm>
            <a:off x="8170988" y="1167033"/>
            <a:ext cx="1" cy="4527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2"/>
            <a:endCxn id="9" idx="0"/>
          </p:cNvCxnSpPr>
          <p:nvPr/>
        </p:nvCxnSpPr>
        <p:spPr bwMode="auto">
          <a:xfrm flipH="1">
            <a:off x="8170987" y="3499647"/>
            <a:ext cx="1" cy="40280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12" idx="2"/>
            <a:endCxn id="10" idx="0"/>
          </p:cNvCxnSpPr>
          <p:nvPr/>
        </p:nvCxnSpPr>
        <p:spPr bwMode="auto">
          <a:xfrm flipH="1">
            <a:off x="8170988" y="2411073"/>
            <a:ext cx="1" cy="29729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CustomShape 3"/>
          <p:cNvSpPr/>
          <p:nvPr/>
        </p:nvSpPr>
        <p:spPr>
          <a:xfrm>
            <a:off x="7586679" y="2446974"/>
            <a:ext cx="1527118" cy="2054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pPr>
              <a:lnSpc>
                <a:spcPct val="100000"/>
              </a:lnSpc>
            </a:pPr>
            <a: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  <a:t>own MAC &amp;&amp; type = IP</a:t>
            </a:r>
            <a:endParaRPr dirty="0"/>
          </a:p>
        </p:txBody>
      </p:sp>
      <p:cxnSp>
        <p:nvCxnSpPr>
          <p:cNvPr id="5" name="Elbow Connector 4"/>
          <p:cNvCxnSpPr>
            <a:stCxn id="10" idx="1"/>
            <a:endCxn id="12" idx="1"/>
          </p:cNvCxnSpPr>
          <p:nvPr/>
        </p:nvCxnSpPr>
        <p:spPr bwMode="auto">
          <a:xfrm rot="10800000" flipH="1">
            <a:off x="7506866" y="2015433"/>
            <a:ext cx="1" cy="1088574"/>
          </a:xfrm>
          <a:prstGeom prst="bentConnector3">
            <a:avLst>
              <a:gd name="adj1" fmla="val -2286000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CustomShape 3"/>
          <p:cNvSpPr/>
          <p:nvPr/>
        </p:nvSpPr>
        <p:spPr>
          <a:xfrm>
            <a:off x="8170987" y="3598314"/>
            <a:ext cx="763559" cy="2054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pPr>
              <a:lnSpc>
                <a:spcPct val="100000"/>
              </a:lnSpc>
            </a:pPr>
            <a: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  <a:t>option 1</a:t>
            </a:r>
            <a:endParaRPr dirty="0"/>
          </a:p>
        </p:txBody>
      </p:sp>
      <p:cxnSp>
        <p:nvCxnSpPr>
          <p:cNvPr id="7" name="Elbow Connector 6"/>
          <p:cNvCxnSpPr>
            <a:stCxn id="12" idx="3"/>
            <a:endCxn id="9" idx="3"/>
          </p:cNvCxnSpPr>
          <p:nvPr/>
        </p:nvCxnSpPr>
        <p:spPr bwMode="auto">
          <a:xfrm flipH="1">
            <a:off x="8601547" y="2015433"/>
            <a:ext cx="233562" cy="2275098"/>
          </a:xfrm>
          <a:prstGeom prst="bentConnector3">
            <a:avLst>
              <a:gd name="adj1" fmla="val -97876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CustomShape 3"/>
          <p:cNvSpPr/>
          <p:nvPr/>
        </p:nvSpPr>
        <p:spPr>
          <a:xfrm>
            <a:off x="6725891" y="3104007"/>
            <a:ext cx="763559" cy="2054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pPr algn="r">
              <a:lnSpc>
                <a:spcPct val="100000"/>
              </a:lnSpc>
            </a:pPr>
            <a: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  <a:t>option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2698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2"/>
          <p:cNvSpPr/>
          <p:nvPr/>
        </p:nvSpPr>
        <p:spPr>
          <a:xfrm>
            <a:off x="4007805" y="3226727"/>
            <a:ext cx="1127880" cy="597013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>
                <a:solidFill>
                  <a:srgbClr val="FFFFFF"/>
                </a:solidFill>
                <a:latin typeface="Calibri"/>
                <a:ea typeface="ＭＳ Ｐゴシック"/>
              </a:rPr>
              <a:t>ARP select</a:t>
            </a:r>
            <a:endParaRPr sz="12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key: </a:t>
            </a:r>
            <a:r>
              <a:rPr lang="en-US" sz="1000" kern="0" dirty="0" err="1">
                <a:solidFill>
                  <a:srgbClr val="FFFFFF"/>
                </a:solidFill>
                <a:latin typeface="Calibri"/>
                <a:ea typeface="ＭＳ Ｐゴシック"/>
              </a:rPr>
              <a:t>Ethertype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entries: 2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sp>
        <p:nvSpPr>
          <p:cNvPr id="159" name="CustomShape 3"/>
          <p:cNvSpPr/>
          <p:nvPr/>
        </p:nvSpPr>
        <p:spPr>
          <a:xfrm>
            <a:off x="5318962" y="2336130"/>
            <a:ext cx="1527118" cy="2054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pPr>
              <a:lnSpc>
                <a:spcPct val="100000"/>
              </a:lnSpc>
            </a:pPr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/>
              </a:rPr>
              <a:t>type = 0x0800 (IP)</a:t>
            </a:r>
            <a:endParaRPr dirty="0"/>
          </a:p>
        </p:txBody>
      </p:sp>
      <p:sp>
        <p:nvSpPr>
          <p:cNvPr id="160" name="CustomShape 4"/>
          <p:cNvSpPr/>
          <p:nvPr/>
        </p:nvSpPr>
        <p:spPr>
          <a:xfrm>
            <a:off x="6749086" y="2111940"/>
            <a:ext cx="1774300" cy="86346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>
                <a:solidFill>
                  <a:srgbClr val="FFFFFF"/>
                </a:solidFill>
                <a:latin typeface="Calibri"/>
                <a:ea typeface="ＭＳ Ｐゴシック"/>
              </a:rPr>
              <a:t>L3 (FIB)</a:t>
            </a:r>
            <a:endParaRPr sz="12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key: </a:t>
            </a: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(VLAN,) </a:t>
            </a:r>
            <a:r>
              <a:rPr lang="en-US" sz="1000" kern="0" dirty="0" err="1">
                <a:solidFill>
                  <a:srgbClr val="FFFFFF"/>
                </a:solidFill>
                <a:latin typeface="Calibri"/>
                <a:ea typeface="ＭＳ Ｐゴシック"/>
              </a:rPr>
              <a:t>IP.dst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type: LPM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entries: </a:t>
            </a: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(50 x )10k </a:t>
            </a: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/ 400k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sp>
        <p:nvSpPr>
          <p:cNvPr id="161" name="CustomShape 5"/>
          <p:cNvSpPr/>
          <p:nvPr/>
        </p:nvSpPr>
        <p:spPr>
          <a:xfrm>
            <a:off x="6749087" y="634363"/>
            <a:ext cx="1384720" cy="129289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err="1">
                <a:solidFill>
                  <a:srgbClr val="FFFFFF"/>
                </a:solidFill>
                <a:latin typeface="Calibri"/>
                <a:ea typeface="ＭＳ Ｐゴシック"/>
              </a:rPr>
              <a:t>Nexthop</a:t>
            </a:r>
            <a:r>
              <a:rPr lang="en-US" sz="1200" kern="0" dirty="0">
                <a:solidFill>
                  <a:srgbClr val="FFFFFF"/>
                </a:solidFill>
                <a:latin typeface="Calibri"/>
                <a:ea typeface="ＭＳ Ｐゴシック"/>
              </a:rPr>
              <a:t> </a:t>
            </a:r>
            <a:r>
              <a:rPr lang="en-US" sz="12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Groups</a:t>
            </a:r>
            <a:endParaRPr sz="12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type = indirect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bucket Actions: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 set-field SMAC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 set-field DMAC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 decrease TTL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 Output (port)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pic>
        <p:nvPicPr>
          <p:cNvPr id="162" name="Picture 4"/>
          <p:cNvPicPr/>
          <p:nvPr/>
        </p:nvPicPr>
        <p:blipFill>
          <a:blip r:embed="rId3"/>
          <a:stretch/>
        </p:blipFill>
        <p:spPr>
          <a:xfrm>
            <a:off x="6749086" y="4504231"/>
            <a:ext cx="1041537" cy="625320"/>
          </a:xfrm>
          <a:prstGeom prst="rect">
            <a:avLst/>
          </a:prstGeom>
          <a:ln>
            <a:noFill/>
          </a:ln>
        </p:spPr>
      </p:pic>
      <p:sp>
        <p:nvSpPr>
          <p:cNvPr id="166" name="CustomShape 9"/>
          <p:cNvSpPr/>
          <p:nvPr/>
        </p:nvSpPr>
        <p:spPr>
          <a:xfrm>
            <a:off x="3483428" y="2758280"/>
            <a:ext cx="1088317" cy="21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pPr algn="r">
              <a:lnSpc>
                <a:spcPct val="100000"/>
              </a:lnSpc>
            </a:pPr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/>
              </a:rPr>
              <a:t>type = 0x0806 (ARP)</a:t>
            </a:r>
            <a:endParaRPr dirty="0"/>
          </a:p>
        </p:txBody>
      </p:sp>
      <p:sp>
        <p:nvSpPr>
          <p:cNvPr id="168" name="CustomShape 11"/>
          <p:cNvSpPr/>
          <p:nvPr/>
        </p:nvSpPr>
        <p:spPr>
          <a:xfrm>
            <a:off x="2587506" y="3321385"/>
            <a:ext cx="1527118" cy="2038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/>
              </a:rPr>
              <a:t>own MAC </a:t>
            </a:r>
            <a: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  <a:t>+ broadcast</a:t>
            </a:r>
            <a:endParaRPr dirty="0"/>
          </a:p>
        </p:txBody>
      </p:sp>
      <p:sp>
        <p:nvSpPr>
          <p:cNvPr id="169" name="CustomShape 12"/>
          <p:cNvSpPr/>
          <p:nvPr/>
        </p:nvSpPr>
        <p:spPr>
          <a:xfrm>
            <a:off x="3783691" y="4050000"/>
            <a:ext cx="1949904" cy="2054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pPr>
              <a:lnSpc>
                <a:spcPct val="100000"/>
              </a:lnSpc>
            </a:pPr>
            <a: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  <a:t>normal L2 </a:t>
            </a:r>
            <a:r>
              <a:rPr lang="en-US" sz="900" dirty="0" err="1" smtClean="0">
                <a:solidFill>
                  <a:srgbClr val="000000"/>
                </a:solidFill>
                <a:latin typeface="Calibri"/>
                <a:ea typeface="ＭＳ Ｐゴシック"/>
              </a:rPr>
              <a:t>fwd</a:t>
            </a:r>
            <a:endParaRPr dirty="0"/>
          </a:p>
        </p:txBody>
      </p:sp>
      <p:sp>
        <p:nvSpPr>
          <p:cNvPr id="171" name="CustomShape 14"/>
          <p:cNvSpPr/>
          <p:nvPr/>
        </p:nvSpPr>
        <p:spPr>
          <a:xfrm>
            <a:off x="3044627" y="4777245"/>
            <a:ext cx="1527118" cy="1217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pPr>
              <a:lnSpc>
                <a:spcPct val="100000"/>
              </a:lnSpc>
            </a:pPr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/>
              </a:rPr>
              <a:t>no match</a:t>
            </a:r>
            <a:endParaRPr dirty="0"/>
          </a:p>
        </p:txBody>
      </p:sp>
      <p:sp>
        <p:nvSpPr>
          <p:cNvPr id="173" name="CustomShape 16"/>
          <p:cNvSpPr/>
          <p:nvPr/>
        </p:nvSpPr>
        <p:spPr>
          <a:xfrm>
            <a:off x="2048157" y="1442600"/>
            <a:ext cx="1735534" cy="34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pPr algn="r"/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/>
              </a:rPr>
              <a:t>ARP to router </a:t>
            </a:r>
            <a: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  <a:t>IP</a:t>
            </a:r>
            <a:b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</a:br>
            <a:r>
              <a:rPr lang="en-US" sz="900" dirty="0" smtClean="0">
                <a:solidFill>
                  <a:srgbClr val="000000"/>
                </a:solidFill>
                <a:latin typeface="Calibri"/>
                <a:ea typeface="ＭＳ Ｐゴシック"/>
              </a:rPr>
              <a:t>answer</a:t>
            </a:r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/>
              </a:rPr>
              <a:t>: Own MAC</a:t>
            </a:r>
            <a:endParaRPr dirty="0"/>
          </a:p>
        </p:txBody>
      </p:sp>
      <p:sp>
        <p:nvSpPr>
          <p:cNvPr id="187" name="CustomShape 30"/>
          <p:cNvSpPr/>
          <p:nvPr/>
        </p:nvSpPr>
        <p:spPr>
          <a:xfrm>
            <a:off x="4037308" y="1459329"/>
            <a:ext cx="1242374" cy="470070"/>
          </a:xfrm>
          <a:prstGeom prst="roundRect">
            <a:avLst>
              <a:gd name="adj" fmla="val 14400"/>
            </a:avLst>
          </a:prstGeom>
          <a:solidFill>
            <a:srgbClr val="FFC00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4079" tIns="33800" rIns="54079" bIns="33800" anchor="ctr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FFFFFF"/>
                </a:solidFill>
                <a:latin typeface="Arial"/>
                <a:ea typeface="ＭＳ Ｐゴシック"/>
              </a:rPr>
              <a:t>CP (Ryu)</a:t>
            </a:r>
            <a:endParaRPr/>
          </a:p>
        </p:txBody>
      </p:sp>
      <p:sp>
        <p:nvSpPr>
          <p:cNvPr id="188" name="CustomShape 31"/>
          <p:cNvSpPr/>
          <p:nvPr/>
        </p:nvSpPr>
        <p:spPr>
          <a:xfrm>
            <a:off x="522514" y="3823740"/>
            <a:ext cx="1210493" cy="86346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>
                <a:solidFill>
                  <a:srgbClr val="FFFFFF"/>
                </a:solidFill>
                <a:latin typeface="Calibri"/>
                <a:ea typeface="ＭＳ Ｐゴシック"/>
              </a:rPr>
              <a:t>MAC learn</a:t>
            </a:r>
            <a:endParaRPr sz="12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key: SMAC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type: Hash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entries: </a:t>
            </a:r>
            <a:r>
              <a:rPr lang="en-US" sz="1000" kern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nexthops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sp>
        <p:nvSpPr>
          <p:cNvPr id="190" name="CustomShape 33"/>
          <p:cNvSpPr/>
          <p:nvPr/>
        </p:nvSpPr>
        <p:spPr>
          <a:xfrm>
            <a:off x="1139698" y="3616110"/>
            <a:ext cx="1527118" cy="2054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340" tIns="33800" rIns="34340" bIns="33800"/>
          <a:lstStyle/>
          <a:p>
            <a:pPr>
              <a:lnSpc>
                <a:spcPct val="100000"/>
              </a:lnSpc>
            </a:pPr>
            <a:r>
              <a:rPr lang="en-US" sz="900" dirty="0">
                <a:solidFill>
                  <a:srgbClr val="000000"/>
                </a:solidFill>
                <a:latin typeface="Calibri"/>
                <a:ea typeface="ＭＳ Ｐゴシック"/>
              </a:rPr>
              <a:t>no match</a:t>
            </a:r>
            <a:endParaRPr dirty="0"/>
          </a:p>
        </p:txBody>
      </p:sp>
      <p:sp>
        <p:nvSpPr>
          <p:cNvPr id="191" name="CustomShape 34"/>
          <p:cNvSpPr/>
          <p:nvPr/>
        </p:nvSpPr>
        <p:spPr>
          <a:xfrm>
            <a:off x="2415999" y="3823740"/>
            <a:ext cx="1367692" cy="86346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round/>
          </a:ln>
          <a:effectLst/>
        </p:spPr>
        <p:txBody>
          <a:bodyPr lIns="90000" tIns="0" rIns="9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>
                <a:solidFill>
                  <a:srgbClr val="FFFFFF"/>
                </a:solidFill>
                <a:latin typeface="Calibri"/>
                <a:ea typeface="ＭＳ Ｐゴシック"/>
              </a:rPr>
              <a:t>MAC </a:t>
            </a:r>
            <a:r>
              <a:rPr lang="en-US" sz="1200" kern="0" dirty="0" err="1">
                <a:solidFill>
                  <a:srgbClr val="FFFFFF"/>
                </a:solidFill>
                <a:latin typeface="Calibri"/>
                <a:ea typeface="ＭＳ Ｐゴシック"/>
              </a:rPr>
              <a:t>fwd</a:t>
            </a:r>
            <a:endParaRPr sz="12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key: DMAC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type: Hash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FFFFFF"/>
                </a:solidFill>
                <a:latin typeface="Calibri"/>
                <a:ea typeface="ＭＳ Ｐゴシック"/>
              </a:rPr>
              <a:t>entries: </a:t>
            </a:r>
            <a:r>
              <a:rPr lang="en-US" sz="1000" kern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nhops</a:t>
            </a:r>
            <a:r>
              <a:rPr lang="en-US" sz="1000" kern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 + ports</a:t>
            </a:r>
            <a:endParaRPr sz="1000" kern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cxnSp>
        <p:nvCxnSpPr>
          <p:cNvPr id="4" name="Elbow Connector 3"/>
          <p:cNvCxnSpPr>
            <a:stCxn id="188" idx="0"/>
            <a:endCxn id="187" idx="0"/>
          </p:cNvCxnSpPr>
          <p:nvPr/>
        </p:nvCxnSpPr>
        <p:spPr bwMode="auto">
          <a:xfrm rot="5400000" flipH="1" flipV="1">
            <a:off x="1710923" y="876168"/>
            <a:ext cx="2364411" cy="3530734"/>
          </a:xfrm>
          <a:prstGeom prst="bentConnector3">
            <a:avLst>
              <a:gd name="adj1" fmla="val 109668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Elbow Connector 6"/>
          <p:cNvCxnSpPr>
            <a:stCxn id="158" idx="0"/>
            <a:endCxn id="187" idx="1"/>
          </p:cNvCxnSpPr>
          <p:nvPr/>
        </p:nvCxnSpPr>
        <p:spPr bwMode="auto">
          <a:xfrm rot="16200000" flipV="1">
            <a:off x="3538346" y="2193327"/>
            <a:ext cx="1532363" cy="534437"/>
          </a:xfrm>
          <a:prstGeom prst="bentConnector4">
            <a:avLst>
              <a:gd name="adj1" fmla="val 42331"/>
              <a:gd name="adj2" fmla="val 148294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2664823" y="1615983"/>
            <a:ext cx="137248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Elbow Connector 15"/>
          <p:cNvCxnSpPr>
            <a:stCxn id="191" idx="2"/>
            <a:endCxn id="162" idx="1"/>
          </p:cNvCxnSpPr>
          <p:nvPr/>
        </p:nvCxnSpPr>
        <p:spPr bwMode="auto">
          <a:xfrm rot="16200000" flipH="1">
            <a:off x="4859620" y="2927424"/>
            <a:ext cx="129691" cy="3649241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Elbow Connector 25"/>
          <p:cNvCxnSpPr>
            <a:stCxn id="191" idx="0"/>
            <a:endCxn id="158" idx="1"/>
          </p:cNvCxnSpPr>
          <p:nvPr/>
        </p:nvCxnSpPr>
        <p:spPr bwMode="auto">
          <a:xfrm rot="5400000" flipH="1" flipV="1">
            <a:off x="3404572" y="3220507"/>
            <a:ext cx="298506" cy="90796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CustomShape 3"/>
          <p:cNvSpPr/>
          <p:nvPr/>
        </p:nvSpPr>
        <p:spPr>
          <a:xfrm>
            <a:off x="7955775" y="3949729"/>
            <a:ext cx="667222" cy="611481"/>
          </a:xfrm>
          <a:prstGeom prst="roundRect">
            <a:avLst>
              <a:gd name="adj" fmla="val 14400"/>
            </a:avLst>
          </a:prstGeom>
          <a:solidFill>
            <a:srgbClr val="C0504D"/>
          </a:solidFill>
          <a:ln w="12600">
            <a:noFill/>
          </a:ln>
          <a:effectLst/>
        </p:spPr>
        <p:txBody>
          <a:bodyPr wrap="none" lIns="72000" tIns="45000" rIns="72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out 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port</a:t>
            </a:r>
            <a:endParaRPr kumimoji="0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cxnSp>
        <p:nvCxnSpPr>
          <p:cNvPr id="36" name="Straight Arrow Connector 35"/>
          <p:cNvCxnSpPr>
            <a:stCxn id="191" idx="3"/>
            <a:endCxn id="53" idx="1"/>
          </p:cNvCxnSpPr>
          <p:nvPr/>
        </p:nvCxnSpPr>
        <p:spPr bwMode="auto">
          <a:xfrm>
            <a:off x="3783691" y="4255470"/>
            <a:ext cx="417208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Elbow Connector 43"/>
          <p:cNvCxnSpPr>
            <a:stCxn id="158" idx="3"/>
            <a:endCxn id="160" idx="1"/>
          </p:cNvCxnSpPr>
          <p:nvPr/>
        </p:nvCxnSpPr>
        <p:spPr bwMode="auto">
          <a:xfrm flipV="1">
            <a:off x="5135685" y="2543670"/>
            <a:ext cx="1613401" cy="981564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Elbow Connector 48"/>
          <p:cNvCxnSpPr>
            <a:stCxn id="160" idx="0"/>
            <a:endCxn id="161" idx="1"/>
          </p:cNvCxnSpPr>
          <p:nvPr/>
        </p:nvCxnSpPr>
        <p:spPr bwMode="auto">
          <a:xfrm rot="16200000" flipV="1">
            <a:off x="6777098" y="1252801"/>
            <a:ext cx="831129" cy="887149"/>
          </a:xfrm>
          <a:prstGeom prst="bentConnector4">
            <a:avLst>
              <a:gd name="adj1" fmla="val 11110"/>
              <a:gd name="adj2" fmla="val 125768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Elbow Connector 50"/>
          <p:cNvCxnSpPr>
            <a:stCxn id="161" idx="3"/>
            <a:endCxn id="53" idx="3"/>
          </p:cNvCxnSpPr>
          <p:nvPr/>
        </p:nvCxnSpPr>
        <p:spPr bwMode="auto">
          <a:xfrm>
            <a:off x="8133807" y="1280811"/>
            <a:ext cx="489190" cy="2974659"/>
          </a:xfrm>
          <a:prstGeom prst="bentConnector3">
            <a:avLst>
              <a:gd name="adj1" fmla="val 14673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Title 5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l3 </a:t>
            </a:r>
            <a:r>
              <a:rPr lang="en-US" dirty="0" err="1" smtClean="0"/>
              <a:t>fwd</a:t>
            </a:r>
            <a:r>
              <a:rPr lang="en-US" dirty="0" smtClean="0"/>
              <a:t> pipeline</a:t>
            </a:r>
            <a:br>
              <a:rPr lang="en-US" dirty="0" smtClean="0"/>
            </a:br>
            <a:r>
              <a:rPr lang="en-US" sz="2400" dirty="0" smtClean="0"/>
              <a:t>option #1 (</a:t>
            </a:r>
            <a:r>
              <a:rPr lang="en-US" sz="2400" dirty="0" err="1" smtClean="0"/>
              <a:t>openflow</a:t>
            </a:r>
            <a:r>
              <a:rPr lang="en-US" sz="2400" dirty="0" smtClean="0"/>
              <a:t>-based)</a:t>
            </a:r>
            <a:endParaRPr lang="en-GB" dirty="0"/>
          </a:p>
        </p:txBody>
      </p:sp>
      <p:cxnSp>
        <p:nvCxnSpPr>
          <p:cNvPr id="55" name="Straight Arrow Connector 54"/>
          <p:cNvCxnSpPr>
            <a:stCxn id="188" idx="3"/>
            <a:endCxn id="191" idx="1"/>
          </p:cNvCxnSpPr>
          <p:nvPr/>
        </p:nvCxnSpPr>
        <p:spPr bwMode="auto">
          <a:xfrm>
            <a:off x="1733007" y="4255470"/>
            <a:ext cx="68299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195312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Template2011">
  <a:themeElements>
    <a:clrScheme name="Landscape2009 1">
      <a:dk1>
        <a:srgbClr val="58585A"/>
      </a:dk1>
      <a:lt1>
        <a:srgbClr val="FFFFFF"/>
      </a:lt1>
      <a:dk2>
        <a:srgbClr val="00285E"/>
      </a:dk2>
      <a:lt2>
        <a:srgbClr val="B1B3B4"/>
      </a:lt2>
      <a:accent1>
        <a:srgbClr val="89BA17"/>
      </a:accent1>
      <a:accent2>
        <a:srgbClr val="F08A00"/>
      </a:accent2>
      <a:accent3>
        <a:srgbClr val="FFFFFF"/>
      </a:accent3>
      <a:accent4>
        <a:srgbClr val="4A4A4C"/>
      </a:accent4>
      <a:accent5>
        <a:srgbClr val="C4D9AB"/>
      </a:accent5>
      <a:accent6>
        <a:srgbClr val="D97D00"/>
      </a:accent6>
      <a:hlink>
        <a:srgbClr val="00A9D4"/>
      </a:hlink>
      <a:folHlink>
        <a:srgbClr val="00625F"/>
      </a:folHlink>
    </a:clrScheme>
    <a:fontScheme name="Landscape2009">
      <a:majorFont>
        <a:latin typeface="Ericsson Capital T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45720" rIns="7200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45720" rIns="7200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ndscape2009 1">
        <a:dk1>
          <a:srgbClr val="58585A"/>
        </a:dk1>
        <a:lt1>
          <a:srgbClr val="FFFFFF"/>
        </a:lt1>
        <a:dk2>
          <a:srgbClr val="00285E"/>
        </a:dk2>
        <a:lt2>
          <a:srgbClr val="B1B3B4"/>
        </a:lt2>
        <a:accent1>
          <a:srgbClr val="89BA17"/>
        </a:accent1>
        <a:accent2>
          <a:srgbClr val="F08A00"/>
        </a:accent2>
        <a:accent3>
          <a:srgbClr val="FFFFFF"/>
        </a:accent3>
        <a:accent4>
          <a:srgbClr val="4A4A4C"/>
        </a:accent4>
        <a:accent5>
          <a:srgbClr val="C4D9AB"/>
        </a:accent5>
        <a:accent6>
          <a:srgbClr val="D97D00"/>
        </a:accent6>
        <a:hlink>
          <a:srgbClr val="00A9D4"/>
        </a:hlink>
        <a:folHlink>
          <a:srgbClr val="0062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0e710d51-58b4-4530-836b-fce5679fe049" ContentTypeId="0x010100BB337192E63E44A7A744CE7393F41F4E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riCOLLProjectsTaxHTField0 xmlns="942f0c8b-e16b-46ec-a314-8b54cc6189f3">
      <Terms xmlns="http://schemas.microsoft.com/office/infopath/2007/PartnerControls"/>
    </EriCOLLProjectsTaxHTField0>
    <AbstractOrSummary. xmlns="942f0c8b-e16b-46ec-a314-8b54cc6189f3" xsi:nil="true"/>
    <IconOverlay xmlns="http://schemas.microsoft.com/sharepoint/v4" xsi:nil="true"/>
    <TaxCatchAll xmlns="08b2df90-05d3-4030-90d4-c9feeb4a1cd9">
      <Value>2</Value>
      <Value>1</Value>
    </TaxCatchAll>
    <EriCOLLCategoryTaxHTField0 xmlns="942f0c8b-e16b-46ec-a314-8b54cc6189f3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Research</TermName>
          <TermId xmlns="http://schemas.microsoft.com/office/infopath/2007/PartnerControls">7f1f7aab-c784-40ec-8666-825d2ac7abef</TermId>
        </TermInfo>
      </Terms>
    </EriCOLLCategoryTaxHTField0>
    <EriCOLLOrganizationUnitTaxHTField0 xmlns="942f0c8b-e16b-46ec-a314-8b54cc6189f3">
      <Terms xmlns="http://schemas.microsoft.com/office/infopath/2007/PartnerControls">
        <TermInfo xmlns="http://schemas.microsoft.com/office/infopath/2007/PartnerControls">
          <TermName xmlns="http://schemas.microsoft.com/office/infopath/2007/PartnerControls">GF Technology</TermName>
          <TermId xmlns="http://schemas.microsoft.com/office/infopath/2007/PartnerControls">7ac278bb-d2a3-440f-950b-542e9e64b75a</TermId>
        </TermInfo>
      </Terms>
    </EriCOLLOrganizationUnitTaxHTField0>
    <EriCOLLProductsTaxHTField0 xmlns="942f0c8b-e16b-46ec-a314-8b54cc6189f3">
      <Terms xmlns="http://schemas.microsoft.com/office/infopath/2007/PartnerControls"/>
    </EriCOLLProductsTaxHTField0>
    <TaxKeywordTaxHTField xmlns="08b2df90-05d3-4030-90d4-c9feeb4a1cd9">
      <Terms xmlns="http://schemas.microsoft.com/office/infopath/2007/PartnerControls"/>
    </TaxKeywordTaxHTField>
    <EriCOLLProcessTaxHTField0 xmlns="942f0c8b-e16b-46ec-a314-8b54cc6189f3">
      <Terms xmlns="http://schemas.microsoft.com/office/infopath/2007/PartnerControls"/>
    </EriCOLLProcessTaxHTField0>
    <EriCOLLCountryTaxHTField0 xmlns="942f0c8b-e16b-46ec-a314-8b54cc6189f3">
      <Terms xmlns="http://schemas.microsoft.com/office/infopath/2007/PartnerControls"/>
    </EriCOLLCountryTaxHTField0>
    <Prepared. xmlns="942f0c8b-e16b-46ec-a314-8b54cc6189f3" xsi:nil="true"/>
    <EriCOLLDate. xmlns="942f0c8b-e16b-46ec-a314-8b54cc6189f3" xsi:nil="true"/>
    <EriCOLLCompetenceTaxHTField0 xmlns="942f0c8b-e16b-46ec-a314-8b54cc6189f3">
      <Terms xmlns="http://schemas.microsoft.com/office/infopath/2007/PartnerControls"/>
    </EriCOLLCompetenceTaxHTField0>
    <EriCOLLCustomerTaxHTField0 xmlns="08b2df90-05d3-4030-90d4-c9feeb4a1cd9">
      <Terms xmlns="http://schemas.microsoft.com/office/infopath/2007/PartnerControls"/>
    </EriCOLLCustomerTaxHTField0>
    <_dlc_DocId xmlns="08b2df90-05d3-4030-90d4-c9feeb4a1cd9">F56YJXTRFQPC-1-193</_dlc_DocId>
    <_dlc_DocIdUrl xmlns="08b2df90-05d3-4030-90d4-c9feeb4a1cd9">
      <Url>https://ericoll.internal.ericsson.com/sites/5G_System_Realization_Industrialization/_layouts/DocIdRedir.aspx?ID=F56YJXTRFQPC-1-193</Url>
      <Description>F56YJXTRFQPC-1-193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riCOLL Docs" ma:contentTypeID="0x010100BB337192E63E44A7A744CE7393F41F4E00D1211E4EC929CB42959FFF16D11D8AC5" ma:contentTypeVersion="4" ma:contentTypeDescription="EriCOLL Document Content Type" ma:contentTypeScope="" ma:versionID="a63cb37d8204149f037bfb775aea0be5">
  <xsd:schema xmlns:xsd="http://www.w3.org/2001/XMLSchema" xmlns:xs="http://www.w3.org/2001/XMLSchema" xmlns:p="http://schemas.microsoft.com/office/2006/metadata/properties" xmlns:ns2="08b2df90-05d3-4030-90d4-c9feeb4a1cd9" xmlns:ns3="942f0c8b-e16b-46ec-a314-8b54cc6189f3" xmlns:ns4="http://schemas.microsoft.com/sharepoint/v4" targetNamespace="http://schemas.microsoft.com/office/2006/metadata/properties" ma:root="true" ma:fieldsID="ebca69b4e4ea6972e3a7cb4dc5be743b" ns2:_="" ns3:_="" ns4:_="">
    <xsd:import namespace="08b2df90-05d3-4030-90d4-c9feeb4a1cd9"/>
    <xsd:import namespace="942f0c8b-e16b-46ec-a314-8b54cc6189f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Prepared." minOccurs="0"/>
                <xsd:element ref="ns3:EriCOLLDate." minOccurs="0"/>
                <xsd:element ref="ns3:AbstractOrSummary." minOccurs="0"/>
                <xsd:element ref="ns2:TaxKeywordTaxHTField" minOccurs="0"/>
                <xsd:element ref="ns2:TaxCatchAll" minOccurs="0"/>
                <xsd:element ref="ns2:TaxCatchAllLabel" minOccurs="0"/>
                <xsd:element ref="ns3:EriCOLLCategoryTaxHTField0" minOccurs="0"/>
                <xsd:element ref="ns3:EriCOLLOrganizationUnitTaxHTField0" minOccurs="0"/>
                <xsd:element ref="ns3:EriCOLLCompetenceTaxHTField0" minOccurs="0"/>
                <xsd:element ref="ns3:EriCOLLCountryTaxHTField0" minOccurs="0"/>
                <xsd:element ref="ns2:EriCOLLCustomerTaxHTField0" minOccurs="0"/>
                <xsd:element ref="ns3:EriCOLLProcessTaxHTField0" minOccurs="0"/>
                <xsd:element ref="ns3:EriCOLLProductsTaxHTField0" minOccurs="0"/>
                <xsd:element ref="ns3:EriCOLLProjectsTaxHTField0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2df90-05d3-4030-90d4-c9feeb4a1cd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4" nillable="true" ma:taxonomy="true" ma:internalName="TaxKeywordTaxHTField" ma:taxonomyFieldName="TaxKeyword" ma:displayName="Keywords." ma:readOnly="false" ma:fieldId="{23f27201-bee3-471e-b2e7-b64fd8b7ca38}" ma:taxonomyMulti="true" ma:sspId="0e710d51-58b4-4530-836b-fce5679fe04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description="" ma:hidden="true" ma:list="{1e530eb3-3df8-4bf5-b88a-e392559d8b5f}" ma:internalName="TaxCatchAll" ma:showField="CatchAllData" ma:web="942f0c8b-e16b-46ec-a314-8b54cc6189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description="" ma:hidden="true" ma:list="{1e530eb3-3df8-4bf5-b88a-e392559d8b5f}" ma:internalName="TaxCatchAllLabel" ma:readOnly="true" ma:showField="CatchAllDataLabel" ma:web="942f0c8b-e16b-46ec-a314-8b54cc6189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riCOLLCustomerTaxHTField0" ma:index="26" nillable="true" ma:taxonomy="true" ma:internalName="EriCOLLCustomerTaxHTField0" ma:taxonomyFieldName="EriCOLLCustomer" ma:displayName="Customer." ma:default="" ma:fieldId="{8480f48b-f8b7-4c77-be55-63d41a1fdb0d}" ma:taxonomyMulti="true" ma:sspId="0e710d51-58b4-4530-836b-fce5679fe049" ma:termSetId="4e0bb0d4-0179-488a-a161-abd655dda2e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2f0c8b-e16b-46ec-a314-8b54cc6189f3" elementFormDefault="qualified">
    <xsd:import namespace="http://schemas.microsoft.com/office/2006/documentManagement/types"/>
    <xsd:import namespace="http://schemas.microsoft.com/office/infopath/2007/PartnerControls"/>
    <xsd:element name="Prepared." ma:index="11" nillable="true" ma:displayName="Prepared." ma:internalName="Prepared_x002e_" ma:readOnly="false">
      <xsd:simpleType>
        <xsd:restriction base="dms:Text">
          <xsd:maxLength value="255"/>
        </xsd:restriction>
      </xsd:simpleType>
    </xsd:element>
    <xsd:element name="EriCOLLDate." ma:index="12" nillable="true" ma:displayName="Date." ma:internalName="EriCOLLDate_x002e_" ma:readOnly="false">
      <xsd:simpleType>
        <xsd:restriction base="dms:Text">
          <xsd:maxLength value="255"/>
        </xsd:restriction>
      </xsd:simpleType>
    </xsd:element>
    <xsd:element name="AbstractOrSummary." ma:index="13" nillable="true" ma:displayName="Abstract/Summary." ma:internalName="AbstractOrSummary_x002e_" ma:readOnly="false">
      <xsd:simpleType>
        <xsd:restriction base="dms:Note"/>
      </xsd:simpleType>
    </xsd:element>
    <xsd:element name="EriCOLLCategoryTaxHTField0" ma:index="18" nillable="true" ma:taxonomy="true" ma:internalName="EriCOLLCategoryTaxHTField0" ma:taxonomyFieldName="EriCOLLCategory" ma:displayName="Category." ma:default="1;#Research|7f1f7aab-c784-40ec-8666-825d2ac7abef" ma:fieldId="{e72cc46e-70aa-41d8-b11d-9bbfd769c5eb}" ma:taxonomyMulti="true" ma:sspId="0e710d51-58b4-4530-836b-fce5679fe049" ma:termSetId="f35c1d4c-78ac-4f40-bb38-8d71ec401e6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riCOLLOrganizationUnitTaxHTField0" ma:index="20" nillable="true" ma:taxonomy="true" ma:internalName="EriCOLLOrganizationUnitTaxHTField0" ma:taxonomyFieldName="EriCOLLOrganizationUnit" ma:displayName="Organization Unit." ma:default="2;#GF Technology|7ac278bb-d2a3-440f-950b-542e9e64b75a" ma:fieldId="{7588c015-b936-47f7-bb64-663949dc467e}" ma:taxonomyMulti="true" ma:sspId="0e710d51-58b4-4530-836b-fce5679fe049" ma:termSetId="67f5b04f-38bf-47c9-889f-003f3bcd139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riCOLLCompetenceTaxHTField0" ma:index="22" nillable="true" ma:taxonomy="true" ma:internalName="EriCOLLCompetenceTaxHTField0" ma:taxonomyFieldName="EriCOLLCompetence" ma:displayName="Competence." ma:default="" ma:fieldId="{ff7cf505-5048-4f7f-991c-4d426a4ce272}" ma:taxonomyMulti="true" ma:sspId="0e710d51-58b4-4530-836b-fce5679fe049" ma:termSetId="3b0c01a2-44af-4012-bd1f-a99c2b798ef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riCOLLCountryTaxHTField0" ma:index="24" nillable="true" ma:taxonomy="true" ma:internalName="EriCOLLCountryTaxHTField0" ma:taxonomyFieldName="EriCOLLCountry" ma:displayName="Country." ma:default="" ma:fieldId="{a6c34b01-f2c2-4f05-b9ad-d4935bafeeb2}" ma:taxonomyMulti="true" ma:sspId="0e710d51-58b4-4530-836b-fce5679fe049" ma:termSetId="d4bcc4ed-3121-4db4-a523-83f3d101879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riCOLLProcessTaxHTField0" ma:index="28" nillable="true" ma:taxonomy="true" ma:internalName="EriCOLLProcessTaxHTField0" ma:taxonomyFieldName="EriCOLLProcess" ma:displayName="Process." ma:default="" ma:fieldId="{69b1f811-b392-4734-aa69-0125c68961bd}" ma:taxonomyMulti="true" ma:sspId="0e710d51-58b4-4530-836b-fce5679fe049" ma:termSetId="3d5773de-e402-4858-b471-2c5969a51f0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riCOLLProductsTaxHTField0" ma:index="30" nillable="true" ma:taxonomy="true" ma:internalName="EriCOLLProductsTaxHTField0" ma:taxonomyFieldName="EriCOLLProducts" ma:displayName="Products." ma:default="" ma:fieldId="{e7fe205b-2114-43c4-bcb7-1bbbbd16d461}" ma:taxonomyMulti="true" ma:sspId="0e710d51-58b4-4530-836b-fce5679fe049" ma:termSetId="943c8fbd-8b50-4b6a-b4b8-9342be84b8f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riCOLLProjectsTaxHTField0" ma:index="32" nillable="true" ma:taxonomy="true" ma:internalName="EriCOLLProjectsTaxHTField0" ma:taxonomyFieldName="EriCOLLProjects" ma:displayName="Projects." ma:default="" ma:fieldId="{6d690e96-80d8-4550-9bd4-922d740a55ff}" ma:taxonomyMulti="true" ma:sspId="0e710d51-58b4-4530-836b-fce5679fe049" ma:termSetId="66ed0c52-5b15-42c7-a9e7-77fbdfe62b3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34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C915CB7-3E2C-4A6F-9030-8A0443088F2D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CE382316-E219-4CE9-BDDE-5C5469562DDF}">
  <ds:schemaRefs>
    <ds:schemaRef ds:uri="942f0c8b-e16b-46ec-a314-8b54cc6189f3"/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8b2df90-05d3-4030-90d4-c9feeb4a1cd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3060E23-54CB-408F-839A-EF67C523D1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b2df90-05d3-4030-90d4-c9feeb4a1cd9"/>
    <ds:schemaRef ds:uri="942f0c8b-e16b-46ec-a314-8b54cc6189f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648CBA1-AD04-4560-8770-FA7E80BA1765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3BFA559A-BAE9-4004-B416-96539C59E37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16893</TotalTime>
  <Words>3045</Words>
  <Application>Microsoft Office PowerPoint</Application>
  <PresentationFormat>On-screen Show (16:9)</PresentationFormat>
  <Paragraphs>833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Ericsson Capital TT</vt:lpstr>
      <vt:lpstr>MS PGothic</vt:lpstr>
      <vt:lpstr>Wingdings</vt:lpstr>
      <vt:lpstr>Calibri</vt:lpstr>
      <vt:lpstr>PresentationTemplate2011</vt:lpstr>
      <vt:lpstr>data plane use cases</vt:lpstr>
      <vt:lpstr>use case summary</vt:lpstr>
      <vt:lpstr>hardware related test cases</vt:lpstr>
      <vt:lpstr>nic delay</vt:lpstr>
      <vt:lpstr>nic bw</vt:lpstr>
      <vt:lpstr>simple use cases</vt:lpstr>
      <vt:lpstr>l2 forward</vt:lpstr>
      <vt:lpstr>l3 forward</vt:lpstr>
      <vt:lpstr>l3 fwd pipeline option #1 (openflow-based)</vt:lpstr>
      <vt:lpstr>l3 fwd option #2: separated l2 and l3</vt:lpstr>
      <vt:lpstr>l3 forward with VRF</vt:lpstr>
      <vt:lpstr>l3 fwd with vrf support high-level overview</vt:lpstr>
      <vt:lpstr>l3 fwd with vrf support</vt:lpstr>
      <vt:lpstr>DC gateway vxlan + load balancing + l3/l2</vt:lpstr>
      <vt:lpstr>dcgw pipeline</vt:lpstr>
      <vt:lpstr>complex core network test cases</vt:lpstr>
      <vt:lpstr>simplified mobile gw gtp, rate limit, l2/l3</vt:lpstr>
      <vt:lpstr>mobile gw pipeline simplified: only GTP + rate limit</vt:lpstr>
      <vt:lpstr>virtual mobile gw infra, gtp, rate limit, firewall, etc.</vt:lpstr>
      <vt:lpstr>virtual mobile gw full pipeline (including infra)</vt:lpstr>
      <vt:lpstr>Broadband nw gw (BNG) gRE, rate limit, traffic mgmt, nat, L2/L3</vt:lpstr>
      <vt:lpstr>BNG</vt:lpstr>
      <vt:lpstr>radio base station test cases</vt:lpstr>
      <vt:lpstr>pdcp pipeline simple bst: gtp (s1U), pdcp, air crypto</vt:lpstr>
      <vt:lpstr>pdcp pipeline simplified BST</vt:lpstr>
      <vt:lpstr>bst pipeline s1U, pdcp, crypto, scheduler, rlc</vt:lpstr>
      <vt:lpstr>BST pipeline simplified BST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plane sprints</dc:title>
  <dc:creator>Michael Eriksson</dc:creator>
  <dc:description>Rev PA1</dc:description>
  <cp:lastModifiedBy>egerpon</cp:lastModifiedBy>
  <cp:revision>236</cp:revision>
  <dcterms:created xsi:type="dcterms:W3CDTF">2011-05-24T09:22:48Z</dcterms:created>
  <dcterms:modified xsi:type="dcterms:W3CDTF">2017-04-13T15:00:50Z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Type">
    <vt:lpwstr>Presentation2011</vt:lpwstr>
  </property>
  <property fmtid="{D5CDD505-2E9C-101B-9397-08002B2CF9AE}" pid="3" name="TemplateName">
    <vt:lpwstr>CXC 173 2731/1</vt:lpwstr>
  </property>
  <property fmtid="{D5CDD505-2E9C-101B-9397-08002B2CF9AE}" pid="4" name="TemplateVersion">
    <vt:lpwstr>R1A</vt:lpwstr>
  </property>
  <property fmtid="{D5CDD505-2E9C-101B-9397-08002B2CF9AE}" pid="5" name="EmbeddedFonts">
    <vt:bool>true</vt:bool>
  </property>
  <property fmtid="{D5CDD505-2E9C-101B-9397-08002B2CF9AE}" pid="6" name="FooterType">
    <vt:lpwstr>PresTemp</vt:lpwstr>
  </property>
  <property fmtid="{D5CDD505-2E9C-101B-9397-08002B2CF9AE}" pid="7" name="UsedFont">
    <vt:lpwstr>Ericsson Capital TT</vt:lpwstr>
  </property>
  <property fmtid="{D5CDD505-2E9C-101B-9397-08002B2CF9AE}" pid="8" name="x">
    <vt:lpwstr>1</vt:lpwstr>
  </property>
  <property fmtid="{D5CDD505-2E9C-101B-9397-08002B2CF9AE}" pid="9" name="White">
    <vt:bool>true</vt:bool>
  </property>
  <property fmtid="{D5CDD505-2E9C-101B-9397-08002B2CF9AE}" pid="10" name="chkMetaData">
    <vt:bool>false</vt:bool>
  </property>
  <property fmtid="{D5CDD505-2E9C-101B-9397-08002B2CF9AE}" pid="11" name="chkTaglines">
    <vt:bool>false</vt:bool>
  </property>
  <property fmtid="{D5CDD505-2E9C-101B-9397-08002B2CF9AE}" pid="12" name="SecurityClass">
    <vt:lpwstr>Ericsson Internal</vt:lpwstr>
  </property>
  <property fmtid="{D5CDD505-2E9C-101B-9397-08002B2CF9AE}" pid="13" name="txtConfLabel">
    <vt:lpwstr>Ericsson Internal</vt:lpwstr>
  </property>
  <property fmtid="{D5CDD505-2E9C-101B-9397-08002B2CF9AE}" pid="14" name="optUseConfClass">
    <vt:bool>true</vt:bool>
  </property>
  <property fmtid="{D5CDD505-2E9C-101B-9397-08002B2CF9AE}" pid="15" name="optUseConfLabel">
    <vt:bool>false</vt:bool>
  </property>
  <property fmtid="{D5CDD505-2E9C-101B-9397-08002B2CF9AE}" pid="16" name="optFooterCVLDocNo">
    <vt:bool>true</vt:bool>
  </property>
  <property fmtid="{D5CDD505-2E9C-101B-9397-08002B2CF9AE}" pid="17" name="optFooterCVLCopyright">
    <vt:bool>false</vt:bool>
  </property>
  <property fmtid="{D5CDD505-2E9C-101B-9397-08002B2CF9AE}" pid="18" name="optEnterText1">
    <vt:bool>false</vt:bool>
  </property>
  <property fmtid="{D5CDD505-2E9C-101B-9397-08002B2CF9AE}" pid="19" name="optFooterCVLConfLabel">
    <vt:bool>true</vt:bool>
  </property>
  <property fmtid="{D5CDD505-2E9C-101B-9397-08002B2CF9AE}" pid="20" name="optEnterText2">
    <vt:bool>false</vt:bool>
  </property>
  <property fmtid="{D5CDD505-2E9C-101B-9397-08002B2CF9AE}" pid="21" name="optFooterCVLTitle">
    <vt:bool>true</vt:bool>
  </property>
  <property fmtid="{D5CDD505-2E9C-101B-9397-08002B2CF9AE}" pid="22" name="optFooterCVLPrep">
    <vt:bool>false</vt:bool>
  </property>
  <property fmtid="{D5CDD505-2E9C-101B-9397-08002B2CF9AE}" pid="23" name="optEnterText3">
    <vt:bool>false</vt:bool>
  </property>
  <property fmtid="{D5CDD505-2E9C-101B-9397-08002B2CF9AE}" pid="24" name="optFooterCVLDate">
    <vt:bool>true</vt:bool>
  </property>
  <property fmtid="{D5CDD505-2E9C-101B-9397-08002B2CF9AE}" pid="25" name="optEnterText4">
    <vt:bool>false</vt:bool>
  </property>
  <property fmtid="{D5CDD505-2E9C-101B-9397-08002B2CF9AE}" pid="26" name="LeftFooterField">
    <vt:lpwstr/>
  </property>
  <property fmtid="{D5CDD505-2E9C-101B-9397-08002B2CF9AE}" pid="27" name="MiddleFooterField">
    <vt:lpwstr>Ericsson Internal</vt:lpwstr>
  </property>
  <property fmtid="{D5CDD505-2E9C-101B-9397-08002B2CF9AE}" pid="28" name="RightFooterField">
    <vt:lpwstr/>
  </property>
  <property fmtid="{D5CDD505-2E9C-101B-9397-08002B2CF9AE}" pid="29" name="RightFooterField2">
    <vt:lpwstr>2017-01-26</vt:lpwstr>
  </property>
  <property fmtid="{D5CDD505-2E9C-101B-9397-08002B2CF9AE}" pid="30" name="TotalNumb">
    <vt:bool>false</vt:bool>
  </property>
  <property fmtid="{D5CDD505-2E9C-101B-9397-08002B2CF9AE}" pid="31" name="Pages">
    <vt:bool>true</vt:bool>
  </property>
  <property fmtid="{D5CDD505-2E9C-101B-9397-08002B2CF9AE}" pid="32" name="DocumentType2">
    <vt:lpwstr>Presentation2011</vt:lpwstr>
  </property>
  <property fmtid="{D5CDD505-2E9C-101B-9397-08002B2CF9AE}" pid="33" name="TemplateName2">
    <vt:lpwstr>CXC 173 2731/1</vt:lpwstr>
  </property>
  <property fmtid="{D5CDD505-2E9C-101B-9397-08002B2CF9AE}" pid="34" name="TemplateVersion2">
    <vt:lpwstr>R1A</vt:lpwstr>
  </property>
  <property fmtid="{D5CDD505-2E9C-101B-9397-08002B2CF9AE}" pid="35" name="PackageNo">
    <vt:lpwstr>LXA 119 603</vt:lpwstr>
  </property>
  <property fmtid="{D5CDD505-2E9C-101B-9397-08002B2CF9AE}" pid="36" name="PackageVersion">
    <vt:lpwstr>R3A</vt:lpwstr>
  </property>
  <property fmtid="{D5CDD505-2E9C-101B-9397-08002B2CF9AE}" pid="37" name="Prepared">
    <vt:lpwstr/>
  </property>
  <property fmtid="{D5CDD505-2E9C-101B-9397-08002B2CF9AE}" pid="38" name="ApprovedBy">
    <vt:lpwstr/>
  </property>
  <property fmtid="{D5CDD505-2E9C-101B-9397-08002B2CF9AE}" pid="39" name="DocNo">
    <vt:lpwstr/>
  </property>
  <property fmtid="{D5CDD505-2E9C-101B-9397-08002B2CF9AE}" pid="40" name="Checked">
    <vt:lpwstr/>
  </property>
  <property fmtid="{D5CDD505-2E9C-101B-9397-08002B2CF9AE}" pid="41" name="Revision">
    <vt:lpwstr>PA1</vt:lpwstr>
  </property>
  <property fmtid="{D5CDD505-2E9C-101B-9397-08002B2CF9AE}" pid="42" name="DocName">
    <vt:lpwstr/>
  </property>
  <property fmtid="{D5CDD505-2E9C-101B-9397-08002B2CF9AE}" pid="43" name="Title">
    <vt:lpwstr/>
  </property>
  <property fmtid="{D5CDD505-2E9C-101B-9397-08002B2CF9AE}" pid="44" name="Date">
    <vt:lpwstr>2017-01-26</vt:lpwstr>
  </property>
  <property fmtid="{D5CDD505-2E9C-101B-9397-08002B2CF9AE}" pid="45" name="Reference">
    <vt:lpwstr/>
  </property>
  <property fmtid="{D5CDD505-2E9C-101B-9397-08002B2CF9AE}" pid="46" name="Keyword">
    <vt:lpwstr/>
  </property>
  <property fmtid="{D5CDD505-2E9C-101B-9397-08002B2CF9AE}" pid="47" name="ContentTypeId">
    <vt:lpwstr>0x010100BB337192E63E44A7A744CE7393F41F4E00D1211E4EC929CB42959FFF16D11D8AC5</vt:lpwstr>
  </property>
  <property fmtid="{D5CDD505-2E9C-101B-9397-08002B2CF9AE}" pid="48" name="_dlc_DocIdItemGuid">
    <vt:lpwstr>5c059c8f-8a0a-41ec-ab6f-1f128d7893c5</vt:lpwstr>
  </property>
  <property fmtid="{D5CDD505-2E9C-101B-9397-08002B2CF9AE}" pid="49" name="EriCOLLCategory">
    <vt:lpwstr>1;#Research|7f1f7aab-c784-40ec-8666-825d2ac7abef</vt:lpwstr>
  </property>
  <property fmtid="{D5CDD505-2E9C-101B-9397-08002B2CF9AE}" pid="50" name="TaxKeyword">
    <vt:lpwstr/>
  </property>
  <property fmtid="{D5CDD505-2E9C-101B-9397-08002B2CF9AE}" pid="51" name="EriCOLLCountry">
    <vt:lpwstr/>
  </property>
  <property fmtid="{D5CDD505-2E9C-101B-9397-08002B2CF9AE}" pid="52" name="EriCOLLCompetence">
    <vt:lpwstr/>
  </property>
  <property fmtid="{D5CDD505-2E9C-101B-9397-08002B2CF9AE}" pid="53" name="EriCOLLOrganizationUnit">
    <vt:lpwstr>2;#GF Technology|7ac278bb-d2a3-440f-950b-542e9e64b75a</vt:lpwstr>
  </property>
  <property fmtid="{D5CDD505-2E9C-101B-9397-08002B2CF9AE}" pid="54" name="EriCOLLCustomer">
    <vt:lpwstr/>
  </property>
  <property fmtid="{D5CDD505-2E9C-101B-9397-08002B2CF9AE}" pid="55" name="EriCOLLProducts">
    <vt:lpwstr/>
  </property>
  <property fmtid="{D5CDD505-2E9C-101B-9397-08002B2CF9AE}" pid="56" name="EriCOLLProjects">
    <vt:lpwstr/>
  </property>
  <property fmtid="{D5CDD505-2E9C-101B-9397-08002B2CF9AE}" pid="57" name="EriCOLLProcess">
    <vt:lpwstr/>
  </property>
</Properties>
</file>