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9" r:id="rId2"/>
    <p:sldMasterId id="2147483756" r:id="rId3"/>
    <p:sldMasterId id="2147483683" r:id="rId4"/>
    <p:sldMasterId id="2147483773" r:id="rId5"/>
  </p:sldMasterIdLst>
  <p:notesMasterIdLst>
    <p:notesMasterId r:id="rId15"/>
  </p:notesMasterIdLst>
  <p:handoutMasterIdLst>
    <p:handoutMasterId r:id="rId16"/>
  </p:handoutMasterIdLst>
  <p:sldIdLst>
    <p:sldId id="265" r:id="rId6"/>
    <p:sldId id="267" r:id="rId7"/>
    <p:sldId id="266" r:id="rId8"/>
    <p:sldId id="273" r:id="rId9"/>
    <p:sldId id="274" r:id="rId10"/>
    <p:sldId id="271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E8E8B75-EE15-41FA-99CE-E4727FE45598}">
          <p14:sldIdLst>
            <p14:sldId id="265"/>
            <p14:sldId id="267"/>
            <p14:sldId id="266"/>
            <p14:sldId id="273"/>
            <p14:sldId id="274"/>
            <p14:sldId id="271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58595B"/>
    <a:srgbClr val="00AFAA"/>
    <a:srgbClr val="009E83"/>
    <a:srgbClr val="FFED00"/>
    <a:srgbClr val="FDCD15"/>
    <a:srgbClr val="ED6F00"/>
    <a:srgbClr val="CD154F"/>
    <a:srgbClr val="E74394"/>
    <a:srgbClr val="630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78" autoAdjust="0"/>
    <p:restoredTop sz="96405" autoAdjust="0"/>
  </p:normalViewPr>
  <p:slideViewPr>
    <p:cSldViewPr>
      <p:cViewPr>
        <p:scale>
          <a:sx n="66" d="100"/>
          <a:sy n="66" d="100"/>
        </p:scale>
        <p:origin x="-1032" y="-270"/>
      </p:cViewPr>
      <p:guideLst>
        <p:guide orient="horz"/>
        <p:guide pos="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1"/>
    </p:cViewPr>
  </p:sorterViewPr>
  <p:notesViewPr>
    <p:cSldViewPr>
      <p:cViewPr varScale="1">
        <p:scale>
          <a:sx n="99" d="100"/>
          <a:sy n="99" d="100"/>
        </p:scale>
        <p:origin x="4272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D8D6F-A0C0-46C0-A295-D3723D5EA4AB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BAC1F-13D3-43CD-A146-021F1C359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499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B6E7B-3576-4970-B1A2-88C1ABE177BE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92C1D-2BFA-4AF9-ACBF-EB79A88E7C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23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925473" y="-1251520"/>
            <a:ext cx="6045583" cy="6045583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5" name="Donut 14"/>
          <p:cNvSpPr/>
          <p:nvPr userDrawn="1"/>
        </p:nvSpPr>
        <p:spPr>
          <a:xfrm>
            <a:off x="3491880" y="-1685113"/>
            <a:ext cx="6912768" cy="6912768"/>
          </a:xfrm>
          <a:prstGeom prst="donut">
            <a:avLst>
              <a:gd name="adj" fmla="val 3102"/>
            </a:avLst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70000" y="4149080"/>
            <a:ext cx="3528392" cy="5040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96000"/>
            <a:ext cx="2688677" cy="756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851920" y="6131808"/>
            <a:ext cx="4824536" cy="360040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lvl="0"/>
            <a:r>
              <a:rPr lang="en-GB" dirty="0" smtClean="0"/>
              <a:t>Speaker | Location |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990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21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6084169" y="1196752"/>
            <a:ext cx="2592288" cy="4176464"/>
          </a:xfrm>
          <a:prstGeom prst="round2DiagRect">
            <a:avLst>
              <a:gd name="adj1" fmla="val 12259"/>
              <a:gd name="adj2" fmla="val 0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pic>
        <p:nvPicPr>
          <p:cNvPr id="22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3" t="-9718" r="28407" b="58620"/>
          <a:stretch/>
        </p:blipFill>
        <p:spPr bwMode="auto">
          <a:xfrm>
            <a:off x="7001905" y="5335675"/>
            <a:ext cx="2142095" cy="152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5" y="541719"/>
            <a:ext cx="5328592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1196975"/>
            <a:ext cx="5328592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010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pic>
        <p:nvPicPr>
          <p:cNvPr id="22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3474" r="-26313"/>
          <a:stretch/>
        </p:blipFill>
        <p:spPr bwMode="auto">
          <a:xfrm>
            <a:off x="6444208" y="0"/>
            <a:ext cx="3024336" cy="8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3347864" y="1196751"/>
            <a:ext cx="2520280" cy="417646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6156177" y="1196751"/>
            <a:ext cx="2520280" cy="4176465"/>
          </a:xfrm>
          <a:prstGeom prst="round2DiagRect">
            <a:avLst>
              <a:gd name="adj1" fmla="val 0"/>
              <a:gd name="adj2" fmla="val 1848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541719"/>
            <a:ext cx="2592287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67545" y="1196975"/>
            <a:ext cx="2592287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4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 baseline="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2536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043609" y="1340643"/>
            <a:ext cx="2520280" cy="4464621"/>
          </a:xfrm>
          <a:prstGeom prst="round2DiagRect">
            <a:avLst/>
          </a:prstGeom>
          <a:solidFill>
            <a:schemeClr val="bg1"/>
          </a:solidFill>
          <a:ln w="254000">
            <a:solidFill>
              <a:schemeClr val="bg1"/>
            </a:solidFill>
            <a:miter lim="800000"/>
          </a:ln>
        </p:spPr>
        <p:txBody>
          <a:bodyPr/>
          <a:lstStyle>
            <a:lvl1pPr marL="0" indent="-180000">
              <a:lnSpc>
                <a:spcPct val="114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 defTabSz="324000">
              <a:lnSpc>
                <a:spcPct val="114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2pPr>
            <a:lvl3pPr indent="-180000" defTabSz="324000">
              <a:lnSpc>
                <a:spcPct val="113000"/>
              </a:lnSpc>
              <a:spcBef>
                <a:spcPts val="0"/>
              </a:spcBef>
              <a:buClr>
                <a:schemeClr val="tx2"/>
              </a:buClr>
              <a:defRPr sz="2000">
                <a:solidFill>
                  <a:schemeClr val="tx1"/>
                </a:solidFill>
              </a:defRPr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 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726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23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83960" y="476672"/>
            <a:ext cx="8192496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4" y="2276872"/>
            <a:ext cx="8208912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4" y="2924944"/>
            <a:ext cx="8208911" cy="2448744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4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648000" indent="-180000">
              <a:lnSpc>
                <a:spcPct val="113000"/>
              </a:lnSpc>
              <a:buClr>
                <a:schemeClr val="tx2"/>
              </a:buClr>
              <a:defRPr sz="2000"/>
            </a:lvl3pPr>
            <a:lvl4pPr marL="11448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4pPr>
            <a:lvl5pPr marL="1602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4"/>
            <a:r>
              <a:rPr lang="en-GB" dirty="0" smtClean="0"/>
              <a:t>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421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 3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7447" y="1196627"/>
            <a:ext cx="1512168" cy="237626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25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5292725" y="3788891"/>
            <a:ext cx="3383731" cy="158432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8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7164288" y="1196602"/>
            <a:ext cx="1512168" cy="2376265"/>
          </a:xfrm>
          <a:prstGeom prst="round2DiagRect">
            <a:avLst>
              <a:gd name="adj1" fmla="val 0"/>
              <a:gd name="adj2" fmla="val 1848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marL="11448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3pPr>
            <a:lvl4pPr marL="1602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70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ndscaper &amp;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4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7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67544" y="3791021"/>
            <a:ext cx="8208912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2376041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tx2"/>
              </a:buClr>
              <a:defRPr sz="2000"/>
            </a:lvl3pPr>
            <a:lvl4pPr marL="1602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9"/>
          </p:nvPr>
        </p:nvSpPr>
        <p:spPr>
          <a:xfrm>
            <a:off x="5220072" y="1196752"/>
            <a:ext cx="3439968" cy="2376264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020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3 Image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4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7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67544" y="3791021"/>
            <a:ext cx="4536504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2376041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tx2"/>
              </a:buClr>
              <a:defRPr sz="2000"/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1"/>
            <a:endParaRPr lang="en-GB" dirty="0" smtClean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9"/>
          </p:nvPr>
        </p:nvSpPr>
        <p:spPr>
          <a:xfrm>
            <a:off x="5220072" y="1196752"/>
            <a:ext cx="3439968" cy="2376264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10" name="Picture Placeholder 24"/>
          <p:cNvSpPr>
            <a:spLocks noGrp="1"/>
          </p:cNvSpPr>
          <p:nvPr>
            <p:ph type="pic" sz="quarter" idx="20"/>
          </p:nvPr>
        </p:nvSpPr>
        <p:spPr>
          <a:xfrm>
            <a:off x="5220072" y="3789040"/>
            <a:ext cx="3456384" cy="1584176"/>
          </a:xfrm>
          <a:prstGeom prst="round2DiagRect">
            <a:avLst>
              <a:gd name="adj1" fmla="val 0"/>
              <a:gd name="adj2" fmla="val 2085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41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 3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sp>
        <p:nvSpPr>
          <p:cNvPr id="25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5292725" y="3429000"/>
            <a:ext cx="3383731" cy="194421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5292080" y="1196752"/>
            <a:ext cx="3383731" cy="1950720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2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9" y="3785892"/>
            <a:ext cx="4906592" cy="368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rgbClr val="004494"/>
                </a:solidFill>
              </a:defRPr>
            </a:lvl1pPr>
          </a:lstStyle>
          <a:p>
            <a:pPr lvl="0"/>
            <a:r>
              <a:rPr lang="en-GB" dirty="0" smtClean="0"/>
              <a:t>Additional Information</a:t>
            </a:r>
            <a:endParaRPr lang="en-GB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0" y="312789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 smtClean="0">
                <a:solidFill>
                  <a:srgbClr val="004494"/>
                </a:solidFill>
              </a:rPr>
              <a:t>eitdigital.eu</a:t>
            </a:r>
            <a:endParaRPr lang="en-GB" dirty="0">
              <a:solidFill>
                <a:srgbClr val="004494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276872"/>
            <a:ext cx="2688677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86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DB284C0-6318-EB42-845C-D733247CBE0E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E958B7-51A2-584C-953F-0628DC0AA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5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100441" y="1464523"/>
            <a:ext cx="7368054" cy="736805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Donut 10"/>
          <p:cNvSpPr/>
          <p:nvPr userDrawn="1"/>
        </p:nvSpPr>
        <p:spPr>
          <a:xfrm>
            <a:off x="4572000" y="936082"/>
            <a:ext cx="8424936" cy="8424936"/>
          </a:xfrm>
          <a:prstGeom prst="donut">
            <a:avLst>
              <a:gd name="adj" fmla="val 3102"/>
            </a:avLst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96000"/>
            <a:ext cx="2688677" cy="756000"/>
          </a:xfrm>
          <a:prstGeom prst="rect">
            <a:avLst/>
          </a:prstGeom>
        </p:spPr>
      </p:pic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288000" y="4221088"/>
            <a:ext cx="3600400" cy="36004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lvl="0"/>
            <a:r>
              <a:rPr lang="en-GB" dirty="0" smtClean="0"/>
              <a:t>Speaker | Location | Date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70000" y="3501008"/>
            <a:ext cx="3528392" cy="5040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Presentation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360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8480792" y="6467128"/>
            <a:ext cx="31931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C2DE46A0-92A9-4CB6-B66D-C429D4C93DD8}" type="slidenum">
              <a:rPr lang="en-GB" sz="900" smtClean="0">
                <a:solidFill>
                  <a:schemeClr val="bg1"/>
                </a:solidFill>
                <a:latin typeface="Titillium" pitchFamily="50" charset="0"/>
              </a:rPr>
              <a:t>‹#›</a:t>
            </a:fld>
            <a:endParaRPr lang="en-GB" sz="900" dirty="0">
              <a:solidFill>
                <a:schemeClr val="bg1"/>
              </a:solidFill>
              <a:latin typeface="Titillium" pitchFamily="50" charset="0"/>
            </a:endParaRPr>
          </a:p>
        </p:txBody>
      </p:sp>
      <p:pic>
        <p:nvPicPr>
          <p:cNvPr id="15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34" t="44539" r="10505" b="-1202"/>
          <a:stretch/>
        </p:blipFill>
        <p:spPr bwMode="auto">
          <a:xfrm>
            <a:off x="6609166" y="0"/>
            <a:ext cx="2534834" cy="151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541719"/>
            <a:ext cx="5904681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4" y="1196975"/>
            <a:ext cx="5904681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bg2"/>
              </a:buClr>
              <a:defRPr sz="2000" baseline="0"/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2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963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Text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7" r="38726"/>
          <a:stretch/>
        </p:blipFill>
        <p:spPr bwMode="auto">
          <a:xfrm>
            <a:off x="7201654" y="0"/>
            <a:ext cx="1942345" cy="260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6264695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6246406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bg2"/>
              </a:buClr>
              <a:defRPr sz="2000">
                <a:solidFill>
                  <a:schemeClr val="tx1"/>
                </a:solidFill>
              </a:defRPr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4pPr>
            <a:lvl5pPr marL="1828800" indent="0">
              <a:buNone/>
              <a:defRPr/>
            </a:lvl5pPr>
            <a:lvl6pPr marL="2286000" indent="0">
              <a:buNone/>
              <a:defRPr/>
            </a:lvl6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0"/>
            <a:endParaRPr lang="en-GB" dirty="0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69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6084169" y="1196752"/>
            <a:ext cx="2592288" cy="4176464"/>
          </a:xfrm>
          <a:prstGeom prst="round2DiagRect">
            <a:avLst>
              <a:gd name="adj1" fmla="val 12259"/>
              <a:gd name="adj2" fmla="val 0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pic>
        <p:nvPicPr>
          <p:cNvPr id="22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3" t="-9718" r="28407" b="58620"/>
          <a:stretch/>
        </p:blipFill>
        <p:spPr bwMode="auto">
          <a:xfrm>
            <a:off x="7001905" y="5335675"/>
            <a:ext cx="2142095" cy="152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5" y="541719"/>
            <a:ext cx="5328592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1196975"/>
            <a:ext cx="5328592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803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3474" r="-26313"/>
          <a:stretch/>
        </p:blipFill>
        <p:spPr bwMode="auto">
          <a:xfrm>
            <a:off x="6444208" y="0"/>
            <a:ext cx="3024336" cy="8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3347864" y="1196751"/>
            <a:ext cx="2520280" cy="417646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6156177" y="1196751"/>
            <a:ext cx="2520280" cy="4176465"/>
          </a:xfrm>
          <a:prstGeom prst="round2DiagRect">
            <a:avLst>
              <a:gd name="adj1" fmla="val 0"/>
              <a:gd name="adj2" fmla="val 1848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541719"/>
            <a:ext cx="2592287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67545" y="1196975"/>
            <a:ext cx="2592287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4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 baseline="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559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043609" y="1340643"/>
            <a:ext cx="2520280" cy="4464621"/>
          </a:xfrm>
          <a:prstGeom prst="round2DiagRect">
            <a:avLst/>
          </a:prstGeom>
          <a:solidFill>
            <a:schemeClr val="bg1"/>
          </a:solidFill>
          <a:ln w="254000">
            <a:solidFill>
              <a:schemeClr val="bg1"/>
            </a:solidFill>
            <a:miter lim="800000"/>
          </a:ln>
        </p:spPr>
        <p:txBody>
          <a:bodyPr/>
          <a:lstStyle>
            <a:lvl1pPr marL="0" indent="-180000">
              <a:lnSpc>
                <a:spcPct val="114000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 defTabSz="324000">
              <a:lnSpc>
                <a:spcPct val="114000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2pPr>
            <a:lvl3pPr indent="-180000" defTabSz="324000">
              <a:lnSpc>
                <a:spcPct val="113000"/>
              </a:lnSpc>
              <a:spcBef>
                <a:spcPts val="0"/>
              </a:spcBef>
              <a:buClr>
                <a:schemeClr val="bg2"/>
              </a:buClr>
              <a:defRPr sz="2000">
                <a:solidFill>
                  <a:schemeClr val="tx1"/>
                </a:solidFill>
              </a:defRPr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 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563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83960" y="476672"/>
            <a:ext cx="8192496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4" y="2276872"/>
            <a:ext cx="8208912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4" y="2924944"/>
            <a:ext cx="8208911" cy="2448744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4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648000" indent="-180000">
              <a:lnSpc>
                <a:spcPct val="113000"/>
              </a:lnSpc>
              <a:buClr>
                <a:schemeClr val="bg2"/>
              </a:buClr>
              <a:defRPr sz="2000"/>
            </a:lvl3pPr>
            <a:lvl4pPr marL="11448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4pPr>
            <a:lvl5pPr marL="1602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4"/>
            <a:r>
              <a:rPr lang="en-GB" dirty="0" smtClean="0"/>
              <a:t>Text Here</a:t>
            </a:r>
            <a:endParaRPr lang="en-GB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903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 3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7447" y="1196627"/>
            <a:ext cx="1512168" cy="237626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5292725" y="3788891"/>
            <a:ext cx="3383731" cy="1584325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8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7164288" y="1196602"/>
            <a:ext cx="1512168" cy="2376265"/>
          </a:xfrm>
          <a:prstGeom prst="round2DiagRect">
            <a:avLst>
              <a:gd name="adj1" fmla="val 0"/>
              <a:gd name="adj2" fmla="val 1848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marL="11448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3pPr>
            <a:lvl4pPr marL="1602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962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ndscaper &amp;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7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67544" y="3791021"/>
            <a:ext cx="8208912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 smtClean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2376041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bg2"/>
              </a:buClr>
              <a:defRPr sz="2000"/>
            </a:lvl3pPr>
            <a:lvl4pPr marL="1602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9"/>
          </p:nvPr>
        </p:nvSpPr>
        <p:spPr>
          <a:xfrm>
            <a:off x="5220072" y="1196752"/>
            <a:ext cx="3439968" cy="2376264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19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3 Image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7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467544" y="3791021"/>
            <a:ext cx="4536504" cy="158417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2376041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bg2"/>
              </a:buClr>
              <a:defRPr sz="2000"/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1"/>
            <a:endParaRPr lang="en-GB" dirty="0" smtClean="0"/>
          </a:p>
        </p:txBody>
      </p:sp>
      <p:sp>
        <p:nvSpPr>
          <p:cNvPr id="9" name="Picture Placeholder 24"/>
          <p:cNvSpPr>
            <a:spLocks noGrp="1"/>
          </p:cNvSpPr>
          <p:nvPr>
            <p:ph type="pic" sz="quarter" idx="19"/>
          </p:nvPr>
        </p:nvSpPr>
        <p:spPr>
          <a:xfrm>
            <a:off x="5220072" y="1196752"/>
            <a:ext cx="3439968" cy="2376264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10" name="Picture Placeholder 24"/>
          <p:cNvSpPr>
            <a:spLocks noGrp="1"/>
          </p:cNvSpPr>
          <p:nvPr>
            <p:ph type="pic" sz="quarter" idx="20"/>
          </p:nvPr>
        </p:nvSpPr>
        <p:spPr>
          <a:xfrm>
            <a:off x="5220072" y="3789040"/>
            <a:ext cx="3456384" cy="1584176"/>
          </a:xfrm>
          <a:prstGeom prst="round2DiagRect">
            <a:avLst>
              <a:gd name="adj1" fmla="val 0"/>
              <a:gd name="adj2" fmla="val 20857"/>
            </a:avLst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83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 3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/>
          </p:cNvSpPr>
          <p:nvPr>
            <p:ph type="pic" sz="quarter" idx="15"/>
          </p:nvPr>
        </p:nvSpPr>
        <p:spPr>
          <a:xfrm>
            <a:off x="5292725" y="3429000"/>
            <a:ext cx="3383731" cy="1944216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5292080" y="1196752"/>
            <a:ext cx="3383731" cy="1950720"/>
          </a:xfrm>
          <a:prstGeom prst="round2Diag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4536503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4536503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2pPr>
            <a:lvl3pPr marL="11430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3pPr>
            <a:lvl4pPr marL="1600200" indent="-180000">
              <a:lnSpc>
                <a:spcPct val="113000"/>
              </a:lnSpc>
              <a:buClr>
                <a:schemeClr val="bg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  <a:endParaRPr lang="en-GB" dirty="0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18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-996455" y="2109017"/>
            <a:ext cx="5691664" cy="569166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12" name="Donut 11"/>
          <p:cNvSpPr/>
          <p:nvPr userDrawn="1"/>
        </p:nvSpPr>
        <p:spPr>
          <a:xfrm>
            <a:off x="-1404664" y="1700808"/>
            <a:ext cx="6508082" cy="6508082"/>
          </a:xfrm>
          <a:prstGeom prst="donut">
            <a:avLst>
              <a:gd name="adj" fmla="val 3102"/>
            </a:avLst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96000"/>
            <a:ext cx="2688677" cy="756000"/>
          </a:xfrm>
          <a:prstGeom prst="rect">
            <a:avLst/>
          </a:prstGeom>
        </p:spPr>
      </p:pic>
      <p:sp>
        <p:nvSpPr>
          <p:cNvPr id="1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46292" y="4869160"/>
            <a:ext cx="3600400" cy="36004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lvl="0"/>
            <a:r>
              <a:rPr lang="en-GB" dirty="0" smtClean="0"/>
              <a:t>Speaker | Location | Date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228292" y="4149080"/>
            <a:ext cx="3528392" cy="5040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Presentation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900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9" y="3785892"/>
            <a:ext cx="4906592" cy="368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Additional Information</a:t>
            </a:r>
            <a:endParaRPr lang="en-GB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0" y="312789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 smtClean="0">
                <a:solidFill>
                  <a:schemeClr val="bg2"/>
                </a:solidFill>
              </a:rPr>
              <a:t>eitdigital.eu</a:t>
            </a:r>
            <a:endParaRPr lang="en-GB" dirty="0">
              <a:solidFill>
                <a:schemeClr val="bg2"/>
              </a:solidFill>
            </a:endParaRPr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276872"/>
            <a:ext cx="2688677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54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Brea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31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51520" y="4365104"/>
            <a:ext cx="5472608" cy="7920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Chapter Title</a:t>
            </a:r>
            <a:endParaRPr lang="en-GB" dirty="0"/>
          </a:p>
        </p:txBody>
      </p:sp>
      <p:pic>
        <p:nvPicPr>
          <p:cNvPr id="1027" name="Picture 3" descr="F:\Birmingham\MSU\Creative Services\DG EAC Framework jobs\EIT\2014 EIT re-brand\Templates\Powerpoint\Elements\Graphic_element_WHITE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52" t="32126" r="34910" b="-30304"/>
          <a:stretch/>
        </p:blipFill>
        <p:spPr bwMode="auto">
          <a:xfrm>
            <a:off x="3850640" y="0"/>
            <a:ext cx="529336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89224"/>
            <a:ext cx="2688677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74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pter Brea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31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3" descr="F:\Birmingham\MSU\Creative Services\DG EAC Framework jobs\EIT\2014 EIT re-brand\Templates\Powerpoint\Elements\Graphic_element_WHITE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75" t="35819" r="-2278" b="-28654"/>
          <a:stretch/>
        </p:blipFill>
        <p:spPr bwMode="auto">
          <a:xfrm>
            <a:off x="0" y="0"/>
            <a:ext cx="59349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4427984" y="4365104"/>
            <a:ext cx="4320480" cy="7920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Chapter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89224"/>
            <a:ext cx="2688677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1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pter Brea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31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3" descr="F:\Birmingham\MSU\Creative Services\DG EAC Framework jobs\EIT\2014 EIT re-brand\Templates\Powerpoint\Elements\Graphic_element_WHIT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17" t="33928" r="-1892" b="1301"/>
          <a:stretch/>
        </p:blipFill>
        <p:spPr bwMode="auto">
          <a:xfrm>
            <a:off x="0" y="0"/>
            <a:ext cx="86304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74" y="389224"/>
            <a:ext cx="2688677" cy="7560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69900" y="2652005"/>
            <a:ext cx="6462340" cy="63297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Chapter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68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493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8480792" y="6467128"/>
            <a:ext cx="31931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C2DE46A0-92A9-4CB6-B66D-C429D4C93DD8}" type="slidenum">
              <a:rPr lang="en-GB" sz="900" smtClean="0">
                <a:solidFill>
                  <a:schemeClr val="bg1"/>
                </a:solidFill>
                <a:latin typeface="Titillium" pitchFamily="50" charset="0"/>
              </a:rPr>
              <a:t>‹#›</a:t>
            </a:fld>
            <a:endParaRPr lang="en-GB" sz="900" dirty="0">
              <a:solidFill>
                <a:schemeClr val="bg1"/>
              </a:solidFill>
              <a:latin typeface="Titillium" pitchFamily="50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pic>
        <p:nvPicPr>
          <p:cNvPr id="15" name="Picture 2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34" t="44539" r="10505" b="-1202"/>
          <a:stretch/>
        </p:blipFill>
        <p:spPr bwMode="auto">
          <a:xfrm>
            <a:off x="6609166" y="0"/>
            <a:ext cx="2534834" cy="151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541719"/>
            <a:ext cx="5904681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67544" y="1196975"/>
            <a:ext cx="5904681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tx2"/>
              </a:buClr>
              <a:defRPr sz="2000" baseline="0"/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4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sz="2000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146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Text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28" y="5688000"/>
            <a:ext cx="2304580" cy="648000"/>
          </a:xfrm>
          <a:prstGeom prst="rect">
            <a:avLst/>
          </a:prstGeom>
        </p:spPr>
      </p:pic>
      <p:pic>
        <p:nvPicPr>
          <p:cNvPr id="2051" name="Picture 3" descr="F:\Birmingham\MSU\Creative Services\DG EAC Framework jobs\EIT\2014 EIT re-brand\Brand elements examples\Mock-ups\Examples\Powerpoint Template\Old\Graphic_elemen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7" r="38726"/>
          <a:stretch/>
        </p:blipFill>
        <p:spPr bwMode="auto">
          <a:xfrm>
            <a:off x="7201654" y="0"/>
            <a:ext cx="1942345" cy="260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541719"/>
            <a:ext cx="6269754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67545" y="1196975"/>
            <a:ext cx="6246406" cy="4176713"/>
          </a:xfrm>
          <a:prstGeom prst="rect">
            <a:avLst/>
          </a:prstGeom>
        </p:spPr>
        <p:txBody>
          <a:bodyPr/>
          <a:lstStyle>
            <a:lvl1pPr marL="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480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 sz="2000"/>
            </a:lvl2pPr>
            <a:lvl3pPr indent="-180000">
              <a:lnSpc>
                <a:spcPct val="113000"/>
              </a:lnSpc>
              <a:buClr>
                <a:schemeClr val="tx2"/>
              </a:buClr>
              <a:defRPr sz="2000">
                <a:solidFill>
                  <a:schemeClr val="tx1"/>
                </a:solidFill>
              </a:defRPr>
            </a:lvl3pPr>
            <a:lvl4pPr marL="1600200" indent="-180000">
              <a:lnSpc>
                <a:spcPct val="113000"/>
              </a:lnSpc>
              <a:buClr>
                <a:schemeClr val="tx2"/>
              </a:buClr>
              <a:buFont typeface="Arial" pitchFamily="34" charset="0"/>
              <a:buChar char="•"/>
              <a:defRPr/>
            </a:lvl4pPr>
            <a:lvl5pPr marL="1828800" indent="0">
              <a:buNone/>
              <a:defRPr/>
            </a:lvl5pPr>
            <a:lvl6pPr marL="2286000" indent="0">
              <a:buNone/>
              <a:defRPr/>
            </a:lvl6pPr>
          </a:lstStyle>
          <a:p>
            <a:pPr lvl="0"/>
            <a:r>
              <a:rPr lang="en-GB" sz="2000" dirty="0" smtClean="0"/>
              <a:t>Text Here</a:t>
            </a:r>
          </a:p>
          <a:p>
            <a:pPr lvl="1"/>
            <a:r>
              <a:rPr lang="en-GB" dirty="0" smtClean="0"/>
              <a:t>Text Here</a:t>
            </a:r>
          </a:p>
          <a:p>
            <a:pPr lvl="2"/>
            <a:r>
              <a:rPr lang="en-GB" dirty="0" smtClean="0"/>
              <a:t>Text Here</a:t>
            </a:r>
          </a:p>
          <a:p>
            <a:pPr lvl="3"/>
            <a:r>
              <a:rPr lang="en-GB" dirty="0" smtClean="0"/>
              <a:t>Text Here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111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/>
          <p:cNvSpPr txBox="1">
            <a:spLocks/>
          </p:cNvSpPr>
          <p:nvPr/>
        </p:nvSpPr>
        <p:spPr>
          <a:xfrm>
            <a:off x="539750" y="4725144"/>
            <a:ext cx="4032250" cy="7920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+mj-lt"/>
              </a:rPr>
              <a:t>t</a:t>
            </a:r>
            <a:endParaRPr lang="en-GB" dirty="0">
              <a:solidFill>
                <a:schemeClr val="bg1"/>
              </a:solidFill>
              <a:latin typeface="Titillium Lt" pitchFamily="50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31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91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5" r:id="rId2"/>
    <p:sldLayoutId id="214748372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/>
          <p:cNvSpPr txBox="1">
            <a:spLocks/>
          </p:cNvSpPr>
          <p:nvPr/>
        </p:nvSpPr>
        <p:spPr>
          <a:xfrm>
            <a:off x="539750" y="4725144"/>
            <a:ext cx="4032250" cy="7920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+mj-lt"/>
              </a:rPr>
              <a:t>t</a:t>
            </a:r>
            <a:endParaRPr lang="en-GB" dirty="0">
              <a:solidFill>
                <a:schemeClr val="bg1"/>
              </a:solidFill>
              <a:latin typeface="Titillium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4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62" r:id="rId2"/>
    <p:sldLayoutId id="2147483769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/>
          <p:cNvSpPr txBox="1">
            <a:spLocks/>
          </p:cNvSpPr>
          <p:nvPr/>
        </p:nvSpPr>
        <p:spPr>
          <a:xfrm>
            <a:off x="539750" y="4725144"/>
            <a:ext cx="4032250" cy="7920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bg1"/>
                </a:solidFill>
                <a:latin typeface="+mj-lt"/>
              </a:rPr>
              <a:t>t</a:t>
            </a:r>
            <a:endParaRPr lang="en-GB" dirty="0">
              <a:solidFill>
                <a:schemeClr val="bg1"/>
              </a:solidFill>
              <a:latin typeface="Titillium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06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0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771" r:id="rId8"/>
    <p:sldLayoutId id="2147483772" r:id="rId9"/>
    <p:sldLayoutId id="2147483747" r:id="rId10"/>
    <p:sldLayoutId id="2147483691" r:id="rId11"/>
    <p:sldLayoutId id="2147483785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39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83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5" Type="http://schemas.openxmlformats.org/officeDocument/2006/relationships/hyperlink" Target="mailto:lakis@elte.hu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p4.elte.hu/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p4.elte.hu/" TargetMode="External"/><Relationship Id="rId7" Type="http://schemas.openxmlformats.org/officeDocument/2006/relationships/image" Target="../media/image10.png"/><Relationship Id="rId2" Type="http://schemas.openxmlformats.org/officeDocument/2006/relationships/hyperlink" Target="mailto:lakis@elte.hu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39552" y="1196752"/>
            <a:ext cx="6858000" cy="3611736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Innovation </a:t>
            </a:r>
            <a:r>
              <a:rPr lang="en-US" dirty="0"/>
              <a:t>Action </a:t>
            </a:r>
            <a:r>
              <a:rPr lang="en-US" dirty="0" smtClean="0"/>
              <a:t>proposal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r>
              <a:rPr lang="hu-HU" b="1" i="1" dirty="0" err="1" smtClean="0"/>
              <a:t>Deeply</a:t>
            </a:r>
            <a:r>
              <a:rPr lang="hu-HU" b="1" i="1" dirty="0" smtClean="0"/>
              <a:t> </a:t>
            </a:r>
            <a:r>
              <a:rPr lang="hu-HU" b="1" i="1" dirty="0" err="1" smtClean="0"/>
              <a:t>Programmable</a:t>
            </a:r>
            <a:r>
              <a:rPr lang="hu-HU" b="1" i="1" dirty="0" smtClean="0"/>
              <a:t> </a:t>
            </a:r>
            <a:br>
              <a:rPr lang="hu-HU" b="1" i="1" dirty="0" smtClean="0"/>
            </a:br>
            <a:r>
              <a:rPr lang="hu-HU" b="1" i="1" dirty="0" err="1" smtClean="0"/>
              <a:t>High-speed</a:t>
            </a:r>
            <a:r>
              <a:rPr lang="hu-HU" b="1" i="1" dirty="0" smtClean="0"/>
              <a:t> Data </a:t>
            </a:r>
            <a:r>
              <a:rPr lang="hu-HU" b="1" i="1" dirty="0" err="1" smtClean="0"/>
              <a:t>Planes</a:t>
            </a:r>
            <a:endParaRPr lang="en-US" b="1" i="1" dirty="0"/>
          </a:p>
        </p:txBody>
      </p:sp>
      <p:pic>
        <p:nvPicPr>
          <p:cNvPr id="1026" name="Picture 2" descr="http://p4lc.wpengine.com/wp-content/uploads/2015/05/p4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45" y="5674931"/>
            <a:ext cx="1825655" cy="684622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5558296"/>
            <a:ext cx="2016224" cy="917892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374799"/>
            <a:ext cx="1713181" cy="1284886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39552" y="4751109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Dr. Sándor Laki – </a:t>
            </a:r>
            <a:r>
              <a:rPr lang="hu-HU" dirty="0" err="1" smtClean="0">
                <a:hlinkClick r:id="rId5"/>
              </a:rPr>
              <a:t>lakis</a:t>
            </a:r>
            <a:r>
              <a:rPr lang="hu-HU" dirty="0" smtClean="0">
                <a:hlinkClick r:id="rId5"/>
              </a:rPr>
              <a:t>@</a:t>
            </a:r>
            <a:r>
              <a:rPr lang="hu-HU" dirty="0" err="1" smtClean="0">
                <a:hlinkClick r:id="rId5"/>
              </a:rPr>
              <a:t>elte.hu</a:t>
            </a:r>
            <a:endParaRPr lang="hu-HU" dirty="0" smtClean="0"/>
          </a:p>
          <a:p>
            <a:r>
              <a:rPr lang="hu-HU" i="1" dirty="0" smtClean="0"/>
              <a:t>Eötvös Loránd University (ELTE), Budapest, Hungary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1835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7"/>
          </p:nvPr>
        </p:nvSpPr>
        <p:spPr>
          <a:xfrm>
            <a:off x="467544" y="-27384"/>
            <a:ext cx="8496943" cy="5191537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 smtClean="0"/>
              <a:t>Need for new networking features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By data centers, enterprise networks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For customizing and optimizing their networks</a:t>
            </a:r>
            <a:endParaRPr lang="hu-HU" sz="2000" dirty="0" smtClean="0"/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sz="105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Currently, each </a:t>
            </a:r>
            <a:r>
              <a:rPr lang="en-US" b="1" dirty="0" smtClean="0"/>
              <a:t>new feature requires the switch software to be changed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Domain specific knowledge on ASIC programming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Takes years to introduce a simple features</a:t>
            </a:r>
          </a:p>
          <a:p>
            <a:pPr marL="1600200" lvl="2" indent="-457200"/>
            <a:r>
              <a:rPr lang="en-US" sz="1800" dirty="0" smtClean="0"/>
              <a:t>Just think of VXLAN – 4 years to add it to ASICs</a:t>
            </a:r>
            <a:endParaRPr lang="hu-HU" sz="1800" dirty="0" smtClean="0"/>
          </a:p>
          <a:p>
            <a:pPr marL="1600200" lvl="2" indent="-457200"/>
            <a:endParaRPr lang="en-US" sz="9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 smtClean="0"/>
              <a:t>Very high development costs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452320" cy="1325563"/>
          </a:xfrm>
          <a:prstGeom prst="rect">
            <a:avLst/>
          </a:prstGeom>
        </p:spPr>
        <p:txBody>
          <a:bodyPr/>
          <a:lstStyle/>
          <a:p>
            <a:r>
              <a:rPr lang="hu-HU" sz="3600" dirty="0" smtClean="0"/>
              <a:t>Business </a:t>
            </a:r>
            <a:r>
              <a:rPr lang="hu-HU" sz="3600" dirty="0" err="1" smtClean="0"/>
              <a:t>pain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363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5"/>
          </p:nvPr>
        </p:nvSpPr>
        <p:spPr>
          <a:xfrm>
            <a:off x="467544" y="548680"/>
            <a:ext cx="8280920" cy="5040560"/>
          </a:xfrm>
        </p:spPr>
        <p:txBody>
          <a:bodyPr/>
          <a:lstStyle/>
          <a:p>
            <a:r>
              <a:rPr lang="hu-HU" dirty="0" smtClean="0"/>
              <a:t> </a:t>
            </a:r>
            <a:endParaRPr lang="en-US" dirty="0" smtClean="0"/>
          </a:p>
          <a:p>
            <a:pPr algn="ctr"/>
            <a:r>
              <a:rPr lang="en-US" sz="3200" b="1" dirty="0" smtClean="0"/>
              <a:t>Multi-target </a:t>
            </a:r>
            <a:r>
              <a:rPr lang="en-US" sz="3200" b="1" dirty="0" smtClean="0"/>
              <a:t>Compiler </a:t>
            </a:r>
            <a:br>
              <a:rPr lang="en-US" sz="3200" b="1" dirty="0" smtClean="0"/>
            </a:br>
            <a:r>
              <a:rPr lang="en-US" sz="3200" b="1" dirty="0" smtClean="0"/>
              <a:t>for generating high-speed data plane programs</a:t>
            </a:r>
          </a:p>
          <a:p>
            <a:pPr algn="ctr"/>
            <a:endParaRPr lang="en-US" sz="1100" dirty="0" smtClean="0"/>
          </a:p>
          <a:p>
            <a:pPr lvl="1"/>
            <a:r>
              <a:rPr lang="en-US" sz="2400" b="1" dirty="0" smtClean="0"/>
              <a:t>Quick development and deployment of new features</a:t>
            </a:r>
            <a:r>
              <a:rPr lang="en-US" sz="2400" dirty="0" smtClean="0"/>
              <a:t> </a:t>
            </a:r>
          </a:p>
          <a:p>
            <a:pPr lvl="2"/>
            <a:r>
              <a:rPr lang="en-US" sz="2000" dirty="0" smtClean="0"/>
              <a:t>Easy to learn network function description</a:t>
            </a:r>
            <a:r>
              <a:rPr lang="hu-HU" sz="2000" dirty="0" smtClean="0"/>
              <a:t>s</a:t>
            </a:r>
            <a:r>
              <a:rPr lang="en-US" sz="2000" dirty="0" smtClean="0"/>
              <a:t> in P4 language</a:t>
            </a:r>
            <a:endParaRPr lang="en-US" sz="3200" dirty="0" smtClean="0"/>
          </a:p>
          <a:p>
            <a:pPr lvl="1"/>
            <a:r>
              <a:rPr lang="en-US" sz="2400" b="1" dirty="0" smtClean="0"/>
              <a:t>Significantly reduced switch programming costs</a:t>
            </a:r>
          </a:p>
          <a:p>
            <a:pPr lvl="2"/>
            <a:r>
              <a:rPr lang="en-US" sz="2000" dirty="0" smtClean="0"/>
              <a:t>High-performance switch code can be generated automatically</a:t>
            </a:r>
          </a:p>
          <a:p>
            <a:pPr lvl="1"/>
            <a:r>
              <a:rPr lang="en-US" sz="2400" b="1" dirty="0" smtClean="0"/>
              <a:t>Increased reusability</a:t>
            </a:r>
          </a:p>
          <a:p>
            <a:pPr lvl="2"/>
            <a:r>
              <a:rPr lang="en-US" sz="2000" dirty="0" smtClean="0"/>
              <a:t>Hardware independent code can be reused</a:t>
            </a:r>
          </a:p>
          <a:p>
            <a:pPr lvl="1"/>
            <a:r>
              <a:rPr lang="en-US" sz="2400" b="1" dirty="0" smtClean="0"/>
              <a:t>Re</a:t>
            </a:r>
            <a:r>
              <a:rPr lang="hu-HU" sz="2400" b="1" dirty="0" smtClean="0"/>
              <a:t>-</a:t>
            </a:r>
            <a:r>
              <a:rPr lang="en-US" sz="2400" b="1" dirty="0" err="1" smtClean="0"/>
              <a:t>targetability</a:t>
            </a:r>
            <a:endParaRPr lang="en-US" sz="2400" b="1" dirty="0" smtClean="0"/>
          </a:p>
          <a:p>
            <a:pPr lvl="2"/>
            <a:r>
              <a:rPr lang="en-US" sz="2000" dirty="0" smtClean="0"/>
              <a:t>Support of multiple network hardware</a:t>
            </a:r>
            <a:r>
              <a:rPr lang="hu-HU" sz="2000" dirty="0" smtClean="0"/>
              <a:t> (CPU, NPU, </a:t>
            </a:r>
            <a:r>
              <a:rPr lang="hu-HU" sz="2000" dirty="0" err="1" smtClean="0"/>
              <a:t>prog</a:t>
            </a:r>
            <a:r>
              <a:rPr lang="hu-HU" sz="2000" dirty="0" smtClean="0"/>
              <a:t>. </a:t>
            </a:r>
            <a:r>
              <a:rPr lang="hu-HU" sz="2000" dirty="0" err="1" smtClean="0"/>
              <a:t>ASICs</a:t>
            </a:r>
            <a:r>
              <a:rPr lang="hu-HU" sz="2000" dirty="0" smtClean="0"/>
              <a:t>,…)</a:t>
            </a:r>
            <a:endParaRPr lang="en-US" sz="20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365125"/>
            <a:ext cx="745232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 smtClean="0"/>
              <a:t>Business </a:t>
            </a:r>
            <a:r>
              <a:rPr lang="hu-HU" sz="3600" dirty="0" err="1" smtClean="0"/>
              <a:t>opportunity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315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"/>
          <p:cNvGrpSpPr/>
          <p:nvPr/>
        </p:nvGrpSpPr>
        <p:grpSpPr>
          <a:xfrm>
            <a:off x="107504" y="1532102"/>
            <a:ext cx="9256866" cy="4972913"/>
            <a:chOff x="1011762" y="1446239"/>
            <a:chExt cx="9256866" cy="4972913"/>
          </a:xfrm>
          <a:effectLst/>
        </p:grpSpPr>
        <p:cxnSp>
          <p:nvCxnSpPr>
            <p:cNvPr id="21" name="Straight Arrow Connector 27"/>
            <p:cNvCxnSpPr/>
            <p:nvPr/>
          </p:nvCxnSpPr>
          <p:spPr>
            <a:xfrm>
              <a:off x="2511066" y="5706840"/>
              <a:ext cx="6671144" cy="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8"/>
            <p:cNvCxnSpPr/>
            <p:nvPr/>
          </p:nvCxnSpPr>
          <p:spPr>
            <a:xfrm flipV="1">
              <a:off x="2511066" y="1888744"/>
              <a:ext cx="0" cy="382480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9"/>
            <p:cNvSpPr/>
            <p:nvPr/>
          </p:nvSpPr>
          <p:spPr>
            <a:xfrm>
              <a:off x="8756460" y="5719401"/>
              <a:ext cx="9202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2400" b="1" dirty="0" smtClean="0"/>
                <a:t>Time</a:t>
              </a:r>
              <a:endParaRPr lang="en-US" sz="2400" b="1" dirty="0"/>
            </a:p>
          </p:txBody>
        </p:sp>
        <p:sp>
          <p:nvSpPr>
            <p:cNvPr id="24" name="Rectangle 30"/>
            <p:cNvSpPr/>
            <p:nvPr/>
          </p:nvSpPr>
          <p:spPr>
            <a:xfrm>
              <a:off x="1011762" y="1446239"/>
              <a:ext cx="198405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400" b="1" dirty="0" smtClean="0"/>
                <a:t>Technology Evolution</a:t>
              </a:r>
              <a:endParaRPr lang="en-US" sz="2400" b="1" dirty="0"/>
            </a:p>
          </p:txBody>
        </p:sp>
        <p:sp>
          <p:nvSpPr>
            <p:cNvPr id="25" name="Freeform 31"/>
            <p:cNvSpPr/>
            <p:nvPr/>
          </p:nvSpPr>
          <p:spPr>
            <a:xfrm>
              <a:off x="3008528" y="2181579"/>
              <a:ext cx="5329084" cy="3288890"/>
            </a:xfrm>
            <a:custGeom>
              <a:avLst/>
              <a:gdLst>
                <a:gd name="connsiteX0" fmla="*/ 0 w 3996813"/>
                <a:gd name="connsiteY0" fmla="*/ 3288890 h 3288890"/>
                <a:gd name="connsiteX1" fmla="*/ 3008671 w 3996813"/>
                <a:gd name="connsiteY1" fmla="*/ 2669458 h 3288890"/>
                <a:gd name="connsiteX2" fmla="*/ 3996813 w 3996813"/>
                <a:gd name="connsiteY2" fmla="*/ 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96813" h="3288890">
                  <a:moveTo>
                    <a:pt x="0" y="3288890"/>
                  </a:moveTo>
                  <a:cubicBezTo>
                    <a:pt x="1171268" y="3253248"/>
                    <a:pt x="2342536" y="3217606"/>
                    <a:pt x="3008671" y="2669458"/>
                  </a:cubicBezTo>
                  <a:cubicBezTo>
                    <a:pt x="3674806" y="2121310"/>
                    <a:pt x="3835809" y="1060655"/>
                    <a:pt x="3996813" y="0"/>
                  </a:cubicBezTo>
                </a:path>
              </a:pathLst>
            </a:cu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Connector 32"/>
            <p:cNvCxnSpPr/>
            <p:nvPr/>
          </p:nvCxnSpPr>
          <p:spPr>
            <a:xfrm>
              <a:off x="2961956" y="4702005"/>
              <a:ext cx="0" cy="643244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33"/>
            <p:cNvSpPr/>
            <p:nvPr/>
          </p:nvSpPr>
          <p:spPr>
            <a:xfrm>
              <a:off x="3107336" y="4760473"/>
              <a:ext cx="308723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b="1" dirty="0" smtClean="0"/>
                <a:t>Optimize for performance</a:t>
              </a:r>
              <a:endParaRPr lang="en-US" b="1" dirty="0"/>
            </a:p>
          </p:txBody>
        </p:sp>
        <p:cxnSp>
          <p:nvCxnSpPr>
            <p:cNvPr id="28" name="Straight Connector 34"/>
            <p:cNvCxnSpPr/>
            <p:nvPr/>
          </p:nvCxnSpPr>
          <p:spPr>
            <a:xfrm>
              <a:off x="7204274" y="5777176"/>
              <a:ext cx="0" cy="272644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5"/>
            <p:cNvSpPr/>
            <p:nvPr/>
          </p:nvSpPr>
          <p:spPr>
            <a:xfrm>
              <a:off x="6722840" y="6049820"/>
              <a:ext cx="96286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b="1" dirty="0" smtClean="0"/>
                <a:t>today</a:t>
              </a:r>
              <a:endParaRPr lang="en-US" b="1" dirty="0"/>
            </a:p>
          </p:txBody>
        </p:sp>
        <p:cxnSp>
          <p:nvCxnSpPr>
            <p:cNvPr id="30" name="Straight Connector 36"/>
            <p:cNvCxnSpPr/>
            <p:nvPr/>
          </p:nvCxnSpPr>
          <p:spPr>
            <a:xfrm>
              <a:off x="8514946" y="2212761"/>
              <a:ext cx="0" cy="2417488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7"/>
            <p:cNvSpPr/>
            <p:nvPr/>
          </p:nvSpPr>
          <p:spPr>
            <a:xfrm>
              <a:off x="8560739" y="2884660"/>
              <a:ext cx="170788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b="1" dirty="0" smtClean="0"/>
                <a:t>Optimize </a:t>
              </a:r>
              <a:endParaRPr lang="hu-HU" b="1" dirty="0" smtClean="0"/>
            </a:p>
            <a:p>
              <a:pPr>
                <a:spcBef>
                  <a:spcPts val="0"/>
                </a:spcBef>
              </a:pPr>
              <a:r>
                <a:rPr lang="en-GB" b="1" dirty="0" smtClean="0"/>
                <a:t>for </a:t>
              </a:r>
              <a:endParaRPr lang="en-GB" b="1" dirty="0" smtClean="0"/>
            </a:p>
            <a:p>
              <a:pPr>
                <a:spcBef>
                  <a:spcPts val="0"/>
                </a:spcBef>
              </a:pPr>
              <a:r>
                <a:rPr lang="en-GB" b="1" dirty="0" smtClean="0"/>
                <a:t>flexibility</a:t>
              </a:r>
              <a:endParaRPr lang="en-US" b="1" dirty="0"/>
            </a:p>
          </p:txBody>
        </p:sp>
        <p:cxnSp>
          <p:nvCxnSpPr>
            <p:cNvPr id="32" name="Straight Connector 38"/>
            <p:cNvCxnSpPr/>
            <p:nvPr/>
          </p:nvCxnSpPr>
          <p:spPr>
            <a:xfrm flipH="1">
              <a:off x="3105301" y="4702005"/>
              <a:ext cx="3750168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9"/>
            <p:cNvCxnSpPr/>
            <p:nvPr/>
          </p:nvCxnSpPr>
          <p:spPr>
            <a:xfrm flipH="1">
              <a:off x="7509411" y="4708877"/>
              <a:ext cx="912311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40"/>
            <p:cNvSpPr/>
            <p:nvPr/>
          </p:nvSpPr>
          <p:spPr bwMode="auto">
            <a:xfrm>
              <a:off x="7005098" y="4588457"/>
              <a:ext cx="398352" cy="344032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5" name="TextBox 41"/>
            <p:cNvSpPr txBox="1"/>
            <p:nvPr/>
          </p:nvSpPr>
          <p:spPr>
            <a:xfrm>
              <a:off x="7140600" y="5023631"/>
              <a:ext cx="10411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1600" b="1" dirty="0" smtClean="0"/>
                <a:t>Inflection </a:t>
              </a:r>
            </a:p>
            <a:p>
              <a:pPr>
                <a:spcBef>
                  <a:spcPts val="0"/>
                </a:spcBef>
              </a:pPr>
              <a:r>
                <a:rPr lang="en-US" sz="1600" b="1" dirty="0" smtClean="0"/>
                <a:t>point</a:t>
              </a:r>
              <a:endParaRPr lang="en-US" sz="1600" b="1" dirty="0"/>
            </a:p>
          </p:txBody>
        </p:sp>
      </p:grpSp>
      <p:sp>
        <p:nvSpPr>
          <p:cNvPr id="37" name="Title 1"/>
          <p:cNvSpPr txBox="1">
            <a:spLocks/>
          </p:cNvSpPr>
          <p:nvPr/>
        </p:nvSpPr>
        <p:spPr>
          <a:xfrm>
            <a:off x="0" y="365125"/>
            <a:ext cx="745232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 err="1" smtClean="0"/>
              <a:t>Why</a:t>
            </a:r>
            <a:r>
              <a:rPr lang="hu-HU" sz="3600" dirty="0" smtClean="0"/>
              <a:t> </a:t>
            </a:r>
            <a:r>
              <a:rPr lang="hu-HU" sz="3600" dirty="0" err="1" smtClean="0"/>
              <a:t>now</a:t>
            </a:r>
            <a:r>
              <a:rPr lang="hu-HU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06684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"/>
          <p:cNvGrpSpPr/>
          <p:nvPr/>
        </p:nvGrpSpPr>
        <p:grpSpPr>
          <a:xfrm>
            <a:off x="107504" y="1532102"/>
            <a:ext cx="9256866" cy="4972913"/>
            <a:chOff x="1011762" y="1446239"/>
            <a:chExt cx="9256866" cy="4972913"/>
          </a:xfrm>
          <a:effectLst/>
        </p:grpSpPr>
        <p:cxnSp>
          <p:nvCxnSpPr>
            <p:cNvPr id="21" name="Straight Arrow Connector 27"/>
            <p:cNvCxnSpPr/>
            <p:nvPr/>
          </p:nvCxnSpPr>
          <p:spPr>
            <a:xfrm>
              <a:off x="2511066" y="5706840"/>
              <a:ext cx="6671144" cy="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8"/>
            <p:cNvCxnSpPr/>
            <p:nvPr/>
          </p:nvCxnSpPr>
          <p:spPr>
            <a:xfrm flipV="1">
              <a:off x="2511066" y="1888744"/>
              <a:ext cx="0" cy="382480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9"/>
            <p:cNvSpPr/>
            <p:nvPr/>
          </p:nvSpPr>
          <p:spPr>
            <a:xfrm>
              <a:off x="8756460" y="5719401"/>
              <a:ext cx="9202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sz="2400" b="1" dirty="0" smtClean="0"/>
                <a:t>Time</a:t>
              </a:r>
              <a:endParaRPr lang="en-US" sz="2400" b="1" dirty="0"/>
            </a:p>
          </p:txBody>
        </p:sp>
        <p:sp>
          <p:nvSpPr>
            <p:cNvPr id="24" name="Rectangle 30"/>
            <p:cNvSpPr/>
            <p:nvPr/>
          </p:nvSpPr>
          <p:spPr>
            <a:xfrm>
              <a:off x="1011762" y="1446239"/>
              <a:ext cx="198405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400" b="1" dirty="0" smtClean="0"/>
                <a:t>Technology Evolution</a:t>
              </a:r>
              <a:endParaRPr lang="en-US" sz="2400" b="1" dirty="0"/>
            </a:p>
          </p:txBody>
        </p:sp>
        <p:sp>
          <p:nvSpPr>
            <p:cNvPr id="25" name="Freeform 31"/>
            <p:cNvSpPr/>
            <p:nvPr/>
          </p:nvSpPr>
          <p:spPr>
            <a:xfrm>
              <a:off x="3008528" y="2181579"/>
              <a:ext cx="5329084" cy="3288890"/>
            </a:xfrm>
            <a:custGeom>
              <a:avLst/>
              <a:gdLst>
                <a:gd name="connsiteX0" fmla="*/ 0 w 3996813"/>
                <a:gd name="connsiteY0" fmla="*/ 3288890 h 3288890"/>
                <a:gd name="connsiteX1" fmla="*/ 3008671 w 3996813"/>
                <a:gd name="connsiteY1" fmla="*/ 2669458 h 3288890"/>
                <a:gd name="connsiteX2" fmla="*/ 3996813 w 3996813"/>
                <a:gd name="connsiteY2" fmla="*/ 0 h 328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96813" h="3288890">
                  <a:moveTo>
                    <a:pt x="0" y="3288890"/>
                  </a:moveTo>
                  <a:cubicBezTo>
                    <a:pt x="1171268" y="3253248"/>
                    <a:pt x="2342536" y="3217606"/>
                    <a:pt x="3008671" y="2669458"/>
                  </a:cubicBezTo>
                  <a:cubicBezTo>
                    <a:pt x="3674806" y="2121310"/>
                    <a:pt x="3835809" y="1060655"/>
                    <a:pt x="3996813" y="0"/>
                  </a:cubicBezTo>
                </a:path>
              </a:pathLst>
            </a:cu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Connector 32"/>
            <p:cNvCxnSpPr/>
            <p:nvPr/>
          </p:nvCxnSpPr>
          <p:spPr>
            <a:xfrm>
              <a:off x="2961956" y="4702005"/>
              <a:ext cx="0" cy="643244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33"/>
            <p:cNvSpPr/>
            <p:nvPr/>
          </p:nvSpPr>
          <p:spPr>
            <a:xfrm>
              <a:off x="3107336" y="4760473"/>
              <a:ext cx="308723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b="1" dirty="0" smtClean="0"/>
                <a:t>Optimize for performance</a:t>
              </a:r>
              <a:endParaRPr lang="en-US" b="1" dirty="0"/>
            </a:p>
          </p:txBody>
        </p:sp>
        <p:cxnSp>
          <p:nvCxnSpPr>
            <p:cNvPr id="28" name="Straight Connector 34"/>
            <p:cNvCxnSpPr/>
            <p:nvPr/>
          </p:nvCxnSpPr>
          <p:spPr>
            <a:xfrm>
              <a:off x="7204274" y="5777176"/>
              <a:ext cx="0" cy="272644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5"/>
            <p:cNvSpPr/>
            <p:nvPr/>
          </p:nvSpPr>
          <p:spPr>
            <a:xfrm>
              <a:off x="6722840" y="6049820"/>
              <a:ext cx="96286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b="1" dirty="0" smtClean="0"/>
                <a:t>today</a:t>
              </a:r>
              <a:endParaRPr lang="en-US" b="1" dirty="0"/>
            </a:p>
          </p:txBody>
        </p:sp>
        <p:cxnSp>
          <p:nvCxnSpPr>
            <p:cNvPr id="30" name="Straight Connector 36"/>
            <p:cNvCxnSpPr/>
            <p:nvPr/>
          </p:nvCxnSpPr>
          <p:spPr>
            <a:xfrm>
              <a:off x="8514946" y="2212761"/>
              <a:ext cx="0" cy="2417488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7"/>
            <p:cNvSpPr/>
            <p:nvPr/>
          </p:nvSpPr>
          <p:spPr>
            <a:xfrm>
              <a:off x="8560739" y="2884660"/>
              <a:ext cx="170788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GB" b="1" dirty="0" smtClean="0"/>
                <a:t>Optimize </a:t>
              </a:r>
              <a:endParaRPr lang="hu-HU" b="1" dirty="0" smtClean="0"/>
            </a:p>
            <a:p>
              <a:pPr>
                <a:spcBef>
                  <a:spcPts val="0"/>
                </a:spcBef>
              </a:pPr>
              <a:r>
                <a:rPr lang="en-GB" b="1" dirty="0" smtClean="0"/>
                <a:t>for </a:t>
              </a:r>
              <a:endParaRPr lang="en-GB" b="1" dirty="0" smtClean="0"/>
            </a:p>
            <a:p>
              <a:pPr>
                <a:spcBef>
                  <a:spcPts val="0"/>
                </a:spcBef>
              </a:pPr>
              <a:r>
                <a:rPr lang="en-GB" b="1" dirty="0" smtClean="0"/>
                <a:t>flexibility</a:t>
              </a:r>
              <a:endParaRPr lang="en-US" b="1" dirty="0"/>
            </a:p>
          </p:txBody>
        </p:sp>
        <p:cxnSp>
          <p:nvCxnSpPr>
            <p:cNvPr id="32" name="Straight Connector 38"/>
            <p:cNvCxnSpPr/>
            <p:nvPr/>
          </p:nvCxnSpPr>
          <p:spPr>
            <a:xfrm flipH="1">
              <a:off x="3105301" y="4702005"/>
              <a:ext cx="3750168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9"/>
            <p:cNvCxnSpPr/>
            <p:nvPr/>
          </p:nvCxnSpPr>
          <p:spPr>
            <a:xfrm flipH="1">
              <a:off x="7509411" y="4708877"/>
              <a:ext cx="912311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40"/>
            <p:cNvSpPr/>
            <p:nvPr/>
          </p:nvSpPr>
          <p:spPr bwMode="auto">
            <a:xfrm>
              <a:off x="7005098" y="4588457"/>
              <a:ext cx="398352" cy="344032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5" name="TextBox 41"/>
            <p:cNvSpPr txBox="1"/>
            <p:nvPr/>
          </p:nvSpPr>
          <p:spPr>
            <a:xfrm>
              <a:off x="7140600" y="5023631"/>
              <a:ext cx="10411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1600" b="1" dirty="0" smtClean="0"/>
                <a:t>Inflection </a:t>
              </a:r>
            </a:p>
            <a:p>
              <a:pPr>
                <a:spcBef>
                  <a:spcPts val="0"/>
                </a:spcBef>
              </a:pPr>
              <a:r>
                <a:rPr lang="en-US" sz="1600" b="1" dirty="0" smtClean="0"/>
                <a:t>point</a:t>
              </a:r>
              <a:endParaRPr lang="en-US" sz="1600" b="1" dirty="0"/>
            </a:p>
          </p:txBody>
        </p:sp>
      </p:grpSp>
      <p:sp>
        <p:nvSpPr>
          <p:cNvPr id="37" name="Title 1"/>
          <p:cNvSpPr txBox="1">
            <a:spLocks/>
          </p:cNvSpPr>
          <p:nvPr/>
        </p:nvSpPr>
        <p:spPr>
          <a:xfrm>
            <a:off x="0" y="365125"/>
            <a:ext cx="745232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 err="1" smtClean="0"/>
              <a:t>Why</a:t>
            </a:r>
            <a:r>
              <a:rPr lang="hu-HU" sz="3600" dirty="0" smtClean="0"/>
              <a:t> </a:t>
            </a:r>
            <a:r>
              <a:rPr lang="hu-HU" sz="3600" dirty="0" err="1" smtClean="0"/>
              <a:t>now</a:t>
            </a:r>
            <a:r>
              <a:rPr lang="hu-HU" sz="3600" dirty="0" smtClean="0"/>
              <a:t>?</a:t>
            </a:r>
            <a:endParaRPr lang="en-US" sz="3600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611560" y="1052736"/>
            <a:ext cx="8064896" cy="3262432"/>
          </a:xfrm>
          <a:prstGeom prst="rect">
            <a:avLst/>
          </a:prstGeom>
          <a:solidFill>
            <a:schemeClr val="bg1">
              <a:lumMod val="85000"/>
              <a:alpha val="9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u-HU" sz="28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These</a:t>
            </a:r>
            <a:r>
              <a:rPr lang="hu-HU" sz="28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8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are</a:t>
            </a:r>
            <a:r>
              <a:rPr lang="hu-HU" sz="28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8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the</a:t>
            </a:r>
            <a:r>
              <a:rPr lang="hu-HU" sz="28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main </a:t>
            </a:r>
            <a:r>
              <a:rPr lang="hu-HU" sz="28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drivers</a:t>
            </a:r>
            <a:r>
              <a:rPr lang="hu-HU" sz="28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8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for</a:t>
            </a:r>
            <a:r>
              <a:rPr lang="hu-HU" sz="28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SDN and NFV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meaning</a:t>
            </a:r>
            <a:endParaRPr lang="hu-HU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more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flexibility</a:t>
            </a:r>
            <a:endParaRPr lang="hu-HU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easier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and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centralized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control</a:t>
            </a:r>
            <a:endParaRPr lang="hu-HU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(close to)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generic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,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programmable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hardware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hu-HU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but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we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don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’t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want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to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entirely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b="1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sacrifice</a:t>
            </a:r>
            <a:r>
              <a:rPr lang="hu-HU" sz="2000" b="1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performance 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/>
            </a:r>
            <a:b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</a:b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in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this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hu-HU" sz="2000" dirty="0" err="1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process</a:t>
            </a:r>
            <a:r>
              <a:rPr lang="hu-HU" sz="2000" dirty="0">
                <a:solidFill>
                  <a:srgbClr val="060606"/>
                </a:solidFill>
                <a:latin typeface="Arial" charset="0"/>
                <a:ea typeface="MS PGothic" pitchFamily="34" charset="-128"/>
              </a:rPr>
              <a:t>!</a:t>
            </a:r>
            <a:endParaRPr lang="en-US" sz="2000" dirty="0">
              <a:solidFill>
                <a:srgbClr val="060606"/>
              </a:solidFill>
              <a:latin typeface="Arial" charset="0"/>
              <a:ea typeface="MS PGothic" pitchFamily="34" charset="-128"/>
            </a:endParaRPr>
          </a:p>
          <a:p>
            <a:endParaRPr lang="hu-HU" sz="2000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611560" y="4725144"/>
            <a:ext cx="8064896" cy="830997"/>
          </a:xfrm>
          <a:prstGeom prst="rect">
            <a:avLst/>
          </a:prstGeom>
          <a:solidFill>
            <a:schemeClr val="bg1">
              <a:lumMod val="85000"/>
              <a:alpha val="9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/>
              <a:t>P4 </a:t>
            </a:r>
            <a:r>
              <a:rPr lang="en-US" sz="2400" b="1" dirty="0" smtClean="0"/>
              <a:t>specification </a:t>
            </a:r>
            <a:r>
              <a:rPr lang="en-US" sz="2400" b="1" dirty="0"/>
              <a:t>has just reached the maturity level needed for adaptation by </a:t>
            </a:r>
            <a:r>
              <a:rPr lang="en-US" sz="2400" b="1" dirty="0" smtClean="0"/>
              <a:t>production </a:t>
            </a:r>
            <a:r>
              <a:rPr lang="en-US" sz="2400" b="1" dirty="0"/>
              <a:t>ready </a:t>
            </a:r>
            <a:r>
              <a:rPr lang="en-US" sz="2400" b="1" dirty="0" smtClean="0"/>
              <a:t>switch</a:t>
            </a:r>
            <a:r>
              <a:rPr lang="hu-HU" sz="2400" b="1" dirty="0" smtClean="0"/>
              <a:t>es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8324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5"/>
          </p:nvPr>
        </p:nvSpPr>
        <p:spPr>
          <a:xfrm>
            <a:off x="251520" y="548680"/>
            <a:ext cx="8280920" cy="4968552"/>
          </a:xfrm>
        </p:spPr>
        <p:txBody>
          <a:bodyPr/>
          <a:lstStyle/>
          <a:p>
            <a:r>
              <a:rPr lang="hu-HU" sz="3200" b="1" dirty="0" smtClean="0"/>
              <a:t>                              ELTE P4C</a:t>
            </a:r>
            <a:br>
              <a:rPr lang="hu-HU" sz="3200" b="1" dirty="0" smtClean="0"/>
            </a:br>
            <a:r>
              <a:rPr lang="hu-HU" sz="3200" b="1" dirty="0" smtClean="0"/>
              <a:t>An </a:t>
            </a:r>
            <a:r>
              <a:rPr lang="hu-HU" sz="3200" b="1" dirty="0" err="1" smtClean="0"/>
              <a:t>experimental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multi-target</a:t>
            </a:r>
            <a:r>
              <a:rPr lang="hu-HU" sz="3200" b="1" dirty="0" smtClean="0"/>
              <a:t> P4 </a:t>
            </a:r>
            <a:r>
              <a:rPr lang="hu-HU" sz="3200" b="1" dirty="0" err="1" smtClean="0"/>
              <a:t>compiler</a:t>
            </a:r>
            <a:endParaRPr lang="hu-HU" sz="3200" b="1" dirty="0" smtClean="0"/>
          </a:p>
          <a:p>
            <a:endParaRPr lang="hu-HU" sz="1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400" b="1" dirty="0" smtClean="0"/>
              <a:t>Open </a:t>
            </a:r>
            <a:r>
              <a:rPr lang="hu-HU" sz="2400" b="1" dirty="0" err="1" smtClean="0"/>
              <a:t>source</a:t>
            </a:r>
            <a:r>
              <a:rPr lang="hu-HU" sz="2400" dirty="0" smtClean="0"/>
              <a:t> (</a:t>
            </a:r>
            <a:r>
              <a:rPr lang="hu-HU" sz="2000" dirty="0" err="1" smtClean="0"/>
              <a:t>see</a:t>
            </a:r>
            <a:r>
              <a:rPr lang="hu-HU" sz="2000" dirty="0" smtClean="0"/>
              <a:t> </a:t>
            </a:r>
            <a:r>
              <a:rPr lang="hu-HU" sz="2000" b="1" dirty="0" smtClean="0">
                <a:hlinkClick r:id="rId2"/>
              </a:rPr>
              <a:t>http://p4.elte.hu</a:t>
            </a:r>
            <a:r>
              <a:rPr lang="hu-HU" sz="2400" dirty="0" smtClean="0"/>
              <a:t>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b="1" dirty="0"/>
              <a:t>Network </a:t>
            </a:r>
            <a:r>
              <a:rPr lang="hu-HU" sz="2400" b="1" dirty="0" err="1"/>
              <a:t>functions</a:t>
            </a:r>
            <a:r>
              <a:rPr lang="hu-HU" sz="2400" b="1" dirty="0"/>
              <a:t> </a:t>
            </a:r>
            <a:r>
              <a:rPr lang="hu-HU" sz="2400" b="1" dirty="0" err="1"/>
              <a:t>described</a:t>
            </a:r>
            <a:r>
              <a:rPr lang="hu-HU" sz="2400" b="1" dirty="0"/>
              <a:t> </a:t>
            </a:r>
            <a:r>
              <a:rPr lang="hu-HU" sz="2400" b="1" dirty="0" err="1"/>
              <a:t>in</a:t>
            </a:r>
            <a:r>
              <a:rPr lang="hu-HU" sz="2400" b="1" dirty="0"/>
              <a:t> P4-14</a:t>
            </a:r>
            <a:r>
              <a:rPr lang="hu-HU" sz="2400" dirty="0"/>
              <a:t> (</a:t>
            </a:r>
            <a:r>
              <a:rPr lang="hu-HU" sz="2000" dirty="0"/>
              <a:t>P4-16 is </a:t>
            </a:r>
            <a:r>
              <a:rPr lang="hu-HU" sz="2000" dirty="0" err="1"/>
              <a:t>coming</a:t>
            </a:r>
            <a:r>
              <a:rPr lang="hu-HU" sz="2000" dirty="0"/>
              <a:t> </a:t>
            </a:r>
            <a:r>
              <a:rPr lang="hu-HU" sz="2000" dirty="0" err="1"/>
              <a:t>soon</a:t>
            </a:r>
            <a:r>
              <a:rPr lang="hu-HU" sz="2400" dirty="0" smtClean="0"/>
              <a:t>)</a:t>
            </a:r>
            <a:endParaRPr lang="hu-HU" sz="2400" b="1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b="1" dirty="0" err="1" smtClean="0"/>
              <a:t>Multi-target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support</a:t>
            </a:r>
            <a:r>
              <a:rPr lang="hu-HU" sz="2400" b="1" dirty="0" smtClean="0"/>
              <a:t> </a:t>
            </a:r>
            <a:r>
              <a:rPr lang="hu-HU" sz="2400" dirty="0" smtClean="0"/>
              <a:t>(</a:t>
            </a:r>
            <a:r>
              <a:rPr lang="hu-HU" sz="2000" dirty="0" err="1" smtClean="0"/>
              <a:t>Core</a:t>
            </a:r>
            <a:r>
              <a:rPr lang="hu-HU" sz="2000" dirty="0" smtClean="0"/>
              <a:t> + Hardware </a:t>
            </a:r>
            <a:r>
              <a:rPr lang="hu-HU" sz="2000" dirty="0" err="1" smtClean="0"/>
              <a:t>Abstraction</a:t>
            </a:r>
            <a:r>
              <a:rPr lang="hu-HU" sz="2000" dirty="0" smtClean="0"/>
              <a:t> </a:t>
            </a:r>
            <a:r>
              <a:rPr lang="hu-HU" sz="2000" dirty="0" err="1" smtClean="0"/>
              <a:t>Library</a:t>
            </a:r>
            <a:r>
              <a:rPr lang="hu-HU" sz="2400" dirty="0" smtClean="0"/>
              <a:t>)</a:t>
            </a:r>
          </a:p>
          <a:p>
            <a:pPr marL="1200150" lvl="1" indent="-457200"/>
            <a:r>
              <a:rPr lang="hu-HU" sz="2000" dirty="0" err="1" smtClean="0"/>
              <a:t>Currently</a:t>
            </a:r>
            <a:r>
              <a:rPr lang="hu-HU" sz="2000" dirty="0" smtClean="0"/>
              <a:t> </a:t>
            </a:r>
            <a:r>
              <a:rPr lang="hu-HU" sz="2000" dirty="0" err="1" smtClean="0"/>
              <a:t>supported</a:t>
            </a:r>
            <a:r>
              <a:rPr lang="hu-HU" sz="2000" dirty="0" smtClean="0"/>
              <a:t> </a:t>
            </a:r>
            <a:r>
              <a:rPr lang="hu-HU" sz="2000" dirty="0" err="1" smtClean="0"/>
              <a:t>architectures</a:t>
            </a:r>
            <a:r>
              <a:rPr lang="hu-HU" sz="2000" dirty="0" smtClean="0"/>
              <a:t>: Intel, </a:t>
            </a:r>
            <a:r>
              <a:rPr lang="hu-HU" sz="2000" dirty="0" err="1" smtClean="0"/>
              <a:t>Freescale</a:t>
            </a:r>
            <a:r>
              <a:rPr lang="hu-HU" sz="2000" dirty="0" smtClean="0"/>
              <a:t>, </a:t>
            </a:r>
            <a:r>
              <a:rPr lang="hu-HU" sz="2000" dirty="0" err="1" smtClean="0"/>
              <a:t>OpenWRT</a:t>
            </a:r>
            <a:endParaRPr lang="hu-HU" sz="24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b="1" dirty="0" err="1" smtClean="0"/>
              <a:t>Generates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high-speed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data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plane</a:t>
            </a:r>
            <a:r>
              <a:rPr lang="hu-HU" sz="2400" b="1" dirty="0" smtClean="0"/>
              <a:t> program </a:t>
            </a:r>
          </a:p>
          <a:p>
            <a:pPr marL="1200150" lvl="1" indent="-457200"/>
            <a:r>
              <a:rPr lang="hu-HU" sz="2000" dirty="0" err="1" smtClean="0"/>
              <a:t>demo</a:t>
            </a:r>
            <a:r>
              <a:rPr lang="hu-HU" sz="2000" dirty="0" smtClean="0"/>
              <a:t> </a:t>
            </a:r>
            <a:r>
              <a:rPr lang="hu-HU" sz="2000" dirty="0" err="1"/>
              <a:t>at</a:t>
            </a:r>
            <a:r>
              <a:rPr lang="hu-HU" sz="2000" dirty="0"/>
              <a:t> </a:t>
            </a:r>
            <a:r>
              <a:rPr lang="hu-HU" sz="2000" b="1" u="sng" dirty="0"/>
              <a:t>ACM </a:t>
            </a:r>
            <a:r>
              <a:rPr lang="hu-HU" sz="2000" b="1" u="sng" dirty="0" smtClean="0"/>
              <a:t>SIGCOMM’16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b="1" dirty="0" smtClean="0"/>
              <a:t>ELTE is a </a:t>
            </a:r>
            <a:r>
              <a:rPr lang="hu-HU" sz="2400" b="1" dirty="0" err="1" smtClean="0"/>
              <a:t>member</a:t>
            </a:r>
            <a:r>
              <a:rPr lang="hu-HU" sz="2400" b="1" dirty="0" smtClean="0"/>
              <a:t> of P4 </a:t>
            </a:r>
            <a:r>
              <a:rPr lang="hu-HU" sz="2400" b="1" dirty="0" err="1" smtClean="0"/>
              <a:t>consortium</a:t>
            </a:r>
            <a:endParaRPr lang="hu-HU" sz="2400" b="1" dirty="0" smtClean="0"/>
          </a:p>
          <a:p>
            <a:pPr marL="1314450" lvl="3" indent="-457200"/>
            <a:r>
              <a:rPr lang="hu-HU" dirty="0" smtClean="0"/>
              <a:t>P4.org – over 60 </a:t>
            </a:r>
            <a:r>
              <a:rPr lang="hu-HU" dirty="0" err="1" smtClean="0"/>
              <a:t>members</a:t>
            </a:r>
            <a:endParaRPr lang="hu-HU" sz="18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800" dirty="0" smtClean="0"/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7886700" cy="1325563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 smtClean="0"/>
              <a:t>What we have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37112"/>
            <a:ext cx="293783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137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5"/>
          </p:nvPr>
        </p:nvSpPr>
        <p:spPr>
          <a:xfrm>
            <a:off x="251520" y="548680"/>
            <a:ext cx="8280920" cy="4968552"/>
          </a:xfrm>
        </p:spPr>
        <p:txBody>
          <a:bodyPr/>
          <a:lstStyle/>
          <a:p>
            <a:r>
              <a:rPr lang="hu-HU" sz="3200" b="1" dirty="0" smtClean="0"/>
              <a:t>                              ELTE P4C</a:t>
            </a:r>
            <a:br>
              <a:rPr lang="hu-HU" sz="3200" b="1" dirty="0" smtClean="0"/>
            </a:br>
            <a:r>
              <a:rPr lang="hu-HU" sz="3200" b="1" dirty="0" smtClean="0"/>
              <a:t>An </a:t>
            </a:r>
            <a:r>
              <a:rPr lang="hu-HU" sz="3200" b="1" dirty="0" err="1" smtClean="0"/>
              <a:t>experimental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multi-target</a:t>
            </a:r>
            <a:r>
              <a:rPr lang="hu-HU" sz="3200" b="1" dirty="0" smtClean="0"/>
              <a:t> P4 </a:t>
            </a:r>
            <a:r>
              <a:rPr lang="hu-HU" sz="3200" b="1" dirty="0" err="1" smtClean="0"/>
              <a:t>compiler</a:t>
            </a:r>
            <a:endParaRPr lang="hu-HU" sz="3200" b="1" dirty="0" smtClean="0"/>
          </a:p>
          <a:p>
            <a:endParaRPr lang="hu-HU" sz="1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800" dirty="0" smtClean="0"/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7886700" cy="1325563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 smtClean="0"/>
              <a:t>What we have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00808"/>
            <a:ext cx="6034176" cy="4880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65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5"/>
          </p:nvPr>
        </p:nvSpPr>
        <p:spPr>
          <a:xfrm>
            <a:off x="539552" y="548680"/>
            <a:ext cx="7776864" cy="5256584"/>
          </a:xfrm>
        </p:spPr>
        <p:txBody>
          <a:bodyPr/>
          <a:lstStyle/>
          <a:p>
            <a:r>
              <a:rPr lang="hu-HU" sz="2400" b="1" u="sng" dirty="0" err="1" smtClean="0"/>
              <a:t>Format</a:t>
            </a:r>
            <a:r>
              <a:rPr lang="hu-HU" sz="2400" b="1" u="sng" dirty="0" smtClean="0"/>
              <a:t>: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hu-HU" sz="2200" dirty="0" err="1" smtClean="0">
                <a:solidFill>
                  <a:schemeClr val="tx1"/>
                </a:solidFill>
              </a:rPr>
              <a:t>tech</a:t>
            </a:r>
            <a:r>
              <a:rPr lang="hu-HU" sz="2200" dirty="0" smtClean="0">
                <a:solidFill>
                  <a:schemeClr val="tx1"/>
                </a:solidFill>
              </a:rPr>
              <a:t> </a:t>
            </a:r>
            <a:r>
              <a:rPr lang="hu-HU" sz="2200" dirty="0" err="1" smtClean="0">
                <a:solidFill>
                  <a:schemeClr val="tx1"/>
                </a:solidFill>
              </a:rPr>
              <a:t>transfer</a:t>
            </a:r>
            <a:r>
              <a:rPr lang="hu-HU" sz="2200" dirty="0" smtClean="0">
                <a:solidFill>
                  <a:schemeClr val="tx1"/>
                </a:solidFill>
              </a:rPr>
              <a:t> </a:t>
            </a:r>
            <a:r>
              <a:rPr lang="hu-HU" sz="2200" dirty="0" err="1" smtClean="0">
                <a:solidFill>
                  <a:schemeClr val="tx1"/>
                </a:solidFill>
              </a:rPr>
              <a:t>or</a:t>
            </a:r>
            <a:r>
              <a:rPr lang="hu-HU" sz="2200" dirty="0" smtClean="0">
                <a:solidFill>
                  <a:schemeClr val="tx1"/>
                </a:solidFill>
              </a:rPr>
              <a:t> </a:t>
            </a:r>
            <a:r>
              <a:rPr lang="hu-HU" sz="2200" dirty="0" err="1" smtClean="0">
                <a:solidFill>
                  <a:schemeClr val="tx1"/>
                </a:solidFill>
              </a:rPr>
              <a:t>startup</a:t>
            </a:r>
            <a:r>
              <a:rPr lang="hu-HU" sz="2200" dirty="0" smtClean="0">
                <a:solidFill>
                  <a:schemeClr val="tx1"/>
                </a:solidFill>
              </a:rPr>
              <a:t> </a:t>
            </a:r>
            <a:r>
              <a:rPr lang="hu-HU" sz="2200" dirty="0" err="1" smtClean="0">
                <a:solidFill>
                  <a:schemeClr val="tx1"/>
                </a:solidFill>
              </a:rPr>
              <a:t>creation</a:t>
            </a:r>
            <a:endParaRPr lang="hu-HU" sz="2200" dirty="0" smtClean="0">
              <a:solidFill>
                <a:schemeClr val="tx1"/>
              </a:solidFill>
            </a:endParaRPr>
          </a:p>
          <a:p>
            <a:r>
              <a:rPr lang="hu-HU" sz="2400" b="1" u="sng" dirty="0" err="1" smtClean="0"/>
              <a:t>Technology</a:t>
            </a:r>
            <a:r>
              <a:rPr lang="hu-HU" sz="2400" b="1" u="sng" dirty="0" smtClean="0"/>
              <a:t> </a:t>
            </a:r>
            <a:r>
              <a:rPr lang="hu-HU" sz="2400" b="1" u="sng" dirty="0" err="1" smtClean="0"/>
              <a:t>maturation</a:t>
            </a:r>
            <a:r>
              <a:rPr lang="hu-HU" sz="2400" b="1" u="sng" dirty="0" smtClean="0"/>
              <a:t> &amp; </a:t>
            </a:r>
            <a:r>
              <a:rPr lang="hu-HU" sz="2400" b="1" u="sng" dirty="0" err="1" smtClean="0"/>
              <a:t>experimentation</a:t>
            </a:r>
            <a:endParaRPr lang="hu-HU" sz="2400" b="1" u="sng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000" dirty="0" err="1" smtClean="0"/>
              <a:t>Integration</a:t>
            </a:r>
            <a:r>
              <a:rPr lang="hu-HU" sz="2000" dirty="0" smtClean="0"/>
              <a:t> </a:t>
            </a:r>
            <a:r>
              <a:rPr lang="hu-HU" sz="2000" dirty="0" err="1" smtClean="0"/>
              <a:t>into</a:t>
            </a:r>
            <a:r>
              <a:rPr lang="hu-HU" sz="2000" dirty="0" smtClean="0"/>
              <a:t> </a:t>
            </a:r>
            <a:r>
              <a:rPr lang="hu-HU" sz="2000" dirty="0" err="1" smtClean="0"/>
              <a:t>existing</a:t>
            </a:r>
            <a:r>
              <a:rPr lang="hu-HU" sz="2000" dirty="0" smtClean="0"/>
              <a:t> SDN </a:t>
            </a:r>
            <a:r>
              <a:rPr lang="hu-HU" sz="2000" dirty="0" err="1" smtClean="0"/>
              <a:t>ecosystems</a:t>
            </a:r>
            <a:r>
              <a:rPr lang="hu-HU" sz="2000" dirty="0" smtClean="0"/>
              <a:t> </a:t>
            </a:r>
            <a:br>
              <a:rPr lang="hu-HU" sz="2000" dirty="0" smtClean="0"/>
            </a:br>
            <a:r>
              <a:rPr lang="hu-HU" sz="2000" dirty="0" smtClean="0"/>
              <a:t>	</a:t>
            </a:r>
            <a:r>
              <a:rPr lang="hu-HU" sz="1800" dirty="0" err="1" smtClean="0"/>
              <a:t>e.g</a:t>
            </a:r>
            <a:r>
              <a:rPr lang="hu-HU" sz="1800" dirty="0" smtClean="0"/>
              <a:t>. </a:t>
            </a:r>
            <a:r>
              <a:rPr lang="hu-HU" sz="1800" dirty="0" err="1" smtClean="0"/>
              <a:t>OpenDaylight</a:t>
            </a:r>
            <a:r>
              <a:rPr lang="hu-HU" sz="1800" dirty="0" smtClean="0"/>
              <a:t>, </a:t>
            </a:r>
            <a:r>
              <a:rPr lang="hu-HU" sz="1800" dirty="0" err="1" smtClean="0"/>
              <a:t>OpenStack</a:t>
            </a:r>
            <a:r>
              <a:rPr lang="hu-HU" sz="1800" dirty="0" smtClean="0"/>
              <a:t>, etc.</a:t>
            </a:r>
            <a:endParaRPr lang="hu-HU" sz="1800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000" dirty="0" err="1" smtClean="0"/>
              <a:t>Supporting</a:t>
            </a:r>
            <a:r>
              <a:rPr lang="hu-HU" sz="2000" dirty="0" smtClean="0"/>
              <a:t> </a:t>
            </a:r>
            <a:r>
              <a:rPr lang="hu-HU" sz="2000" dirty="0" err="1" smtClean="0"/>
              <a:t>additional</a:t>
            </a:r>
            <a:r>
              <a:rPr lang="hu-HU" sz="2000" dirty="0" smtClean="0"/>
              <a:t> </a:t>
            </a:r>
            <a:r>
              <a:rPr lang="hu-HU" sz="2000" dirty="0" err="1" smtClean="0"/>
              <a:t>switching</a:t>
            </a:r>
            <a:r>
              <a:rPr lang="hu-HU" sz="2000" dirty="0" smtClean="0"/>
              <a:t> hardware</a:t>
            </a:r>
            <a:r>
              <a:rPr lang="hu-HU" sz="1800" dirty="0"/>
              <a:t> 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	</a:t>
            </a:r>
            <a:r>
              <a:rPr lang="hu-HU" sz="1800" dirty="0" err="1" smtClean="0"/>
              <a:t>Flexible</a:t>
            </a:r>
            <a:r>
              <a:rPr lang="hu-HU" sz="1800" dirty="0" smtClean="0"/>
              <a:t> Match+Action </a:t>
            </a:r>
            <a:r>
              <a:rPr lang="hu-HU" sz="1800" dirty="0" err="1" smtClean="0"/>
              <a:t>ASICs</a:t>
            </a:r>
            <a:endParaRPr lang="hu-HU" sz="1800" dirty="0" smtClean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000" dirty="0" smtClean="0"/>
              <a:t>Performance </a:t>
            </a:r>
            <a:r>
              <a:rPr lang="hu-HU" sz="2000" dirty="0" err="1" smtClean="0"/>
              <a:t>improvement</a:t>
            </a:r>
            <a:r>
              <a:rPr lang="hu-HU" sz="2000" dirty="0" smtClean="0"/>
              <a:t> </a:t>
            </a:r>
            <a:br>
              <a:rPr lang="hu-HU" sz="2000" dirty="0" smtClean="0"/>
            </a:br>
            <a:r>
              <a:rPr lang="hu-HU" sz="2000" dirty="0" smtClean="0"/>
              <a:t>	</a:t>
            </a:r>
            <a:r>
              <a:rPr lang="hu-HU" sz="1800" dirty="0" err="1" smtClean="0"/>
              <a:t>HW-based</a:t>
            </a:r>
            <a:r>
              <a:rPr lang="hu-HU" sz="1800" dirty="0" smtClean="0"/>
              <a:t> </a:t>
            </a:r>
            <a:r>
              <a:rPr lang="hu-HU" sz="1800" dirty="0" err="1" smtClean="0"/>
              <a:t>optimization</a:t>
            </a:r>
            <a:r>
              <a:rPr lang="hu-HU" sz="1800" dirty="0" smtClean="0"/>
              <a:t> (</a:t>
            </a:r>
            <a:r>
              <a:rPr lang="hu-HU" sz="1800" dirty="0" err="1" smtClean="0"/>
              <a:t>e.g</a:t>
            </a:r>
            <a:r>
              <a:rPr lang="hu-HU" sz="1800" dirty="0" smtClean="0"/>
              <a:t>. Intel DPDK </a:t>
            </a:r>
            <a:r>
              <a:rPr lang="hu-HU" sz="1800" dirty="0" err="1" smtClean="0"/>
              <a:t>extensions</a:t>
            </a:r>
            <a:r>
              <a:rPr lang="hu-HU" sz="1800" dirty="0" smtClean="0"/>
              <a:t>)</a:t>
            </a:r>
            <a:endParaRPr lang="hu-HU" sz="1800" dirty="0" smtClean="0"/>
          </a:p>
          <a:p>
            <a:r>
              <a:rPr lang="hu-HU" sz="2400" b="1" u="sng" dirty="0" smtClean="0"/>
              <a:t>Business </a:t>
            </a:r>
            <a:r>
              <a:rPr lang="hu-HU" sz="2400" b="1" u="sng" dirty="0" err="1" smtClean="0"/>
              <a:t>model</a:t>
            </a:r>
            <a:r>
              <a:rPr lang="hu-HU" sz="2400" b="1" u="sng" dirty="0" smtClean="0"/>
              <a:t> &amp; </a:t>
            </a:r>
            <a:r>
              <a:rPr lang="hu-HU" sz="2400" b="1" u="sng" dirty="0" err="1" smtClean="0"/>
              <a:t>Business</a:t>
            </a:r>
            <a:r>
              <a:rPr lang="hu-HU" sz="2400" b="1" u="sng" dirty="0" smtClean="0"/>
              <a:t> </a:t>
            </a:r>
            <a:r>
              <a:rPr lang="hu-HU" sz="2400" b="1" u="sng" dirty="0" err="1" smtClean="0"/>
              <a:t>launch</a:t>
            </a:r>
            <a:endParaRPr lang="hu-HU" sz="2400" b="1" u="sng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hu-HU" sz="2000" dirty="0" err="1" smtClean="0"/>
              <a:t>Open-source</a:t>
            </a:r>
            <a:r>
              <a:rPr lang="hu-HU" sz="2000" dirty="0" smtClean="0"/>
              <a:t> business </a:t>
            </a:r>
            <a:r>
              <a:rPr lang="hu-HU" sz="2000" dirty="0" err="1" smtClean="0"/>
              <a:t>model</a:t>
            </a:r>
            <a:r>
              <a:rPr lang="hu-HU" sz="2000" dirty="0" smtClean="0"/>
              <a:t>; </a:t>
            </a:r>
            <a:r>
              <a:rPr lang="hu-HU" sz="2000" dirty="0" err="1" smtClean="0"/>
              <a:t>Business</a:t>
            </a:r>
            <a:r>
              <a:rPr lang="hu-HU" sz="2000" dirty="0" smtClean="0"/>
              <a:t> </a:t>
            </a:r>
            <a:r>
              <a:rPr lang="hu-HU" sz="2000" dirty="0" err="1" smtClean="0"/>
              <a:t>use</a:t>
            </a:r>
            <a:r>
              <a:rPr lang="hu-HU" sz="2000" dirty="0" smtClean="0"/>
              <a:t> </a:t>
            </a:r>
            <a:r>
              <a:rPr lang="hu-HU" sz="2000" dirty="0" err="1" smtClean="0"/>
              <a:t>cases</a:t>
            </a:r>
            <a:endParaRPr lang="hu-HU" sz="2000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hu-HU" sz="2000" dirty="0" err="1" smtClean="0"/>
              <a:t>Go-to</a:t>
            </a:r>
            <a:r>
              <a:rPr lang="hu-HU" sz="2000" dirty="0" err="1"/>
              <a:t>-</a:t>
            </a:r>
            <a:r>
              <a:rPr lang="hu-HU" sz="2000" dirty="0" err="1" smtClean="0"/>
              <a:t>market</a:t>
            </a:r>
            <a:r>
              <a:rPr lang="hu-HU" sz="2000" dirty="0" smtClean="0"/>
              <a:t> </a:t>
            </a:r>
            <a:r>
              <a:rPr lang="hu-HU" sz="2000" dirty="0" err="1" smtClean="0"/>
              <a:t>strategy</a:t>
            </a:r>
            <a:r>
              <a:rPr lang="hu-HU" sz="2000" dirty="0" smtClean="0"/>
              <a:t> is </a:t>
            </a:r>
            <a:r>
              <a:rPr lang="hu-HU" sz="2000" dirty="0" err="1" smtClean="0"/>
              <a:t>needed</a:t>
            </a:r>
            <a:endParaRPr lang="hu-HU" sz="20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hu-HU" sz="2000" dirty="0" smtClean="0"/>
              <a:t>Business </a:t>
            </a:r>
            <a:r>
              <a:rPr lang="hu-HU" sz="2000" dirty="0" err="1" smtClean="0"/>
              <a:t>champion</a:t>
            </a:r>
            <a:r>
              <a:rPr lang="hu-HU" sz="2000" dirty="0" smtClean="0"/>
              <a:t>: Ericsson </a:t>
            </a:r>
            <a:r>
              <a:rPr lang="hu-HU" sz="2000" dirty="0" err="1" smtClean="0"/>
              <a:t>or</a:t>
            </a:r>
            <a:r>
              <a:rPr lang="hu-HU" sz="2000" dirty="0" smtClean="0"/>
              <a:t> </a:t>
            </a:r>
            <a:r>
              <a:rPr lang="hu-HU" sz="2000" dirty="0" err="1" smtClean="0"/>
              <a:t>startup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be </a:t>
            </a:r>
            <a:r>
              <a:rPr lang="hu-HU" sz="2000" dirty="0" err="1" smtClean="0"/>
              <a:t>created</a:t>
            </a:r>
            <a:endParaRPr lang="hu-HU" sz="20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hu-HU" sz="2000" dirty="0" err="1" smtClean="0"/>
              <a:t>Customers</a:t>
            </a:r>
            <a:r>
              <a:rPr lang="hu-HU" sz="2000" dirty="0" smtClean="0"/>
              <a:t>: Ericsson </a:t>
            </a:r>
            <a:r>
              <a:rPr lang="hu-HU" sz="2000" dirty="0" err="1" smtClean="0"/>
              <a:t>RadioGW</a:t>
            </a:r>
            <a:r>
              <a:rPr lang="hu-HU" sz="2000" dirty="0" smtClean="0"/>
              <a:t>, </a:t>
            </a:r>
            <a:r>
              <a:rPr lang="hu-HU" sz="2000" dirty="0" err="1" smtClean="0"/>
              <a:t>data</a:t>
            </a:r>
            <a:r>
              <a:rPr lang="hu-HU" sz="2000" dirty="0" smtClean="0"/>
              <a:t> center operators, </a:t>
            </a:r>
            <a:r>
              <a:rPr lang="hu-HU" sz="2000" dirty="0" err="1" smtClean="0"/>
              <a:t>telecom</a:t>
            </a:r>
            <a:r>
              <a:rPr lang="hu-HU" sz="2000" dirty="0" smtClean="0"/>
              <a:t> </a:t>
            </a:r>
            <a:r>
              <a:rPr lang="hu-HU" sz="2000" dirty="0" err="1" smtClean="0"/>
              <a:t>operators</a:t>
            </a:r>
            <a:endParaRPr lang="hu-HU" sz="20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192"/>
            <a:ext cx="7886700" cy="1325563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u-HU" dirty="0" err="1" smtClean="0"/>
              <a:t>Format</a:t>
            </a:r>
            <a:r>
              <a:rPr lang="hu-HU" dirty="0" smtClean="0"/>
              <a:t> of </a:t>
            </a:r>
            <a:r>
              <a:rPr lang="hu-HU" dirty="0" err="1" smtClean="0"/>
              <a:t>activity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259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5"/>
          </p:nvPr>
        </p:nvSpPr>
        <p:spPr>
          <a:xfrm>
            <a:off x="683568" y="1556792"/>
            <a:ext cx="8064896" cy="4320480"/>
          </a:xfrm>
        </p:spPr>
        <p:txBody>
          <a:bodyPr/>
          <a:lstStyle/>
          <a:p>
            <a:r>
              <a:rPr lang="en-US" dirty="0" smtClean="0"/>
              <a:t>	Main contact:</a:t>
            </a:r>
          </a:p>
          <a:p>
            <a:r>
              <a:rPr lang="en-US" b="1" i="1" dirty="0" smtClean="0"/>
              <a:t>	Dr. Sándor Laki, ELTE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E-mail: </a:t>
            </a:r>
            <a:r>
              <a:rPr lang="en-US" dirty="0" smtClean="0">
                <a:hlinkClick r:id="rId2"/>
              </a:rPr>
              <a:t>lakis@elte.hu</a:t>
            </a:r>
            <a:endParaRPr lang="en-US" dirty="0" smtClean="0"/>
          </a:p>
          <a:p>
            <a:endParaRPr lang="en-US" sz="1600" dirty="0" smtClean="0"/>
          </a:p>
          <a:p>
            <a:r>
              <a:rPr lang="en-US" b="1" dirty="0" smtClean="0"/>
              <a:t>More details and demos: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http://p4.elte.hu/</a:t>
            </a:r>
            <a:endParaRPr lang="en-US" dirty="0" smtClean="0"/>
          </a:p>
          <a:p>
            <a:r>
              <a:rPr lang="en-US" b="1" dirty="0" smtClean="0"/>
              <a:t>Current partners: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	</a:t>
            </a:r>
            <a:r>
              <a:rPr lang="en-US" sz="2400" i="1" dirty="0" smtClean="0"/>
              <a:t>Ericsson Research Hungary (committed)</a:t>
            </a:r>
          </a:p>
          <a:p>
            <a:pPr>
              <a:spcBef>
                <a:spcPts val="0"/>
              </a:spcBef>
            </a:pPr>
            <a:r>
              <a:rPr lang="en-US" sz="2400" i="1" dirty="0" smtClean="0"/>
              <a:t>		Intel (on going discussion)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Contact Info</a:t>
            </a:r>
            <a:endParaRPr lang="sv-SE" dirty="0"/>
          </a:p>
        </p:txBody>
      </p:sp>
      <p:pic>
        <p:nvPicPr>
          <p:cNvPr id="6146" name="Picture 2" descr="http://lakis.web.elte.hu/images/ls_bioimage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51484"/>
            <a:ext cx="1160914" cy="140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p4lc.wpengine.com/wp-content/uploads/2015/05/p4-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45" y="5674931"/>
            <a:ext cx="1825655" cy="684622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5558296"/>
            <a:ext cx="2016224" cy="91789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374799"/>
            <a:ext cx="1713181" cy="128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6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T-Digital_Powerpoint_template_navy">
  <a:themeElements>
    <a:clrScheme name="EIT Colour Palette">
      <a:dk1>
        <a:srgbClr val="333333"/>
      </a:dk1>
      <a:lt1>
        <a:srgbClr val="FFFFFF"/>
      </a:lt1>
      <a:dk2>
        <a:srgbClr val="034EA2"/>
      </a:dk2>
      <a:lt2>
        <a:srgbClr val="6BB745"/>
      </a:lt2>
      <a:accent1>
        <a:srgbClr val="73C4EE"/>
      </a:accent1>
      <a:accent2>
        <a:srgbClr val="630F7A"/>
      </a:accent2>
      <a:accent3>
        <a:srgbClr val="E74394"/>
      </a:accent3>
      <a:accent4>
        <a:srgbClr val="152D79"/>
      </a:accent4>
      <a:accent5>
        <a:srgbClr val="FDCD15"/>
      </a:accent5>
      <a:accent6>
        <a:srgbClr val="00AFAA"/>
      </a:accent6>
      <a:hlink>
        <a:srgbClr val="333333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pter Break">
  <a:themeElements>
    <a:clrScheme name="EIT Colour Palette">
      <a:dk1>
        <a:srgbClr val="333333"/>
      </a:dk1>
      <a:lt1>
        <a:srgbClr val="FFFFFF"/>
      </a:lt1>
      <a:dk2>
        <a:srgbClr val="034EA2"/>
      </a:dk2>
      <a:lt2>
        <a:srgbClr val="6BB745"/>
      </a:lt2>
      <a:accent1>
        <a:srgbClr val="73C4EE"/>
      </a:accent1>
      <a:accent2>
        <a:srgbClr val="630F7A"/>
      </a:accent2>
      <a:accent3>
        <a:srgbClr val="E74394"/>
      </a:accent3>
      <a:accent4>
        <a:srgbClr val="152D79"/>
      </a:accent4>
      <a:accent5>
        <a:srgbClr val="FDCD15"/>
      </a:accent5>
      <a:accent6>
        <a:srgbClr val="00AFAA"/>
      </a:accent6>
      <a:hlink>
        <a:srgbClr val="333333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mage Break">
  <a:themeElements>
    <a:clrScheme name="EIT Colour Palette">
      <a:dk1>
        <a:srgbClr val="333333"/>
      </a:dk1>
      <a:lt1>
        <a:srgbClr val="FFFFFF"/>
      </a:lt1>
      <a:dk2>
        <a:srgbClr val="034EA2"/>
      </a:dk2>
      <a:lt2>
        <a:srgbClr val="6BB745"/>
      </a:lt2>
      <a:accent1>
        <a:srgbClr val="73C4EE"/>
      </a:accent1>
      <a:accent2>
        <a:srgbClr val="630F7A"/>
      </a:accent2>
      <a:accent3>
        <a:srgbClr val="E74394"/>
      </a:accent3>
      <a:accent4>
        <a:srgbClr val="152D79"/>
      </a:accent4>
      <a:accent5>
        <a:srgbClr val="FDCD15"/>
      </a:accent5>
      <a:accent6>
        <a:srgbClr val="00AFAA"/>
      </a:accent6>
      <a:hlink>
        <a:srgbClr val="333333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lue Text Content Slides">
  <a:themeElements>
    <a:clrScheme name="EIT Colour Palette">
      <a:dk1>
        <a:srgbClr val="333333"/>
      </a:dk1>
      <a:lt1>
        <a:srgbClr val="FFFFFF"/>
      </a:lt1>
      <a:dk2>
        <a:srgbClr val="034EA2"/>
      </a:dk2>
      <a:lt2>
        <a:srgbClr val="6BB745"/>
      </a:lt2>
      <a:accent1>
        <a:srgbClr val="73C4EE"/>
      </a:accent1>
      <a:accent2>
        <a:srgbClr val="630F7A"/>
      </a:accent2>
      <a:accent3>
        <a:srgbClr val="E74394"/>
      </a:accent3>
      <a:accent4>
        <a:srgbClr val="152D79"/>
      </a:accent4>
      <a:accent5>
        <a:srgbClr val="FDCD15"/>
      </a:accent5>
      <a:accent6>
        <a:srgbClr val="00AFAA"/>
      </a:accent6>
      <a:hlink>
        <a:srgbClr val="333333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Green Text Content Slides">
  <a:themeElements>
    <a:clrScheme name="EIT Colour Palette">
      <a:dk1>
        <a:srgbClr val="333333"/>
      </a:dk1>
      <a:lt1>
        <a:srgbClr val="FFFFFF"/>
      </a:lt1>
      <a:dk2>
        <a:srgbClr val="034EA2"/>
      </a:dk2>
      <a:lt2>
        <a:srgbClr val="6BB745"/>
      </a:lt2>
      <a:accent1>
        <a:srgbClr val="73C4EE"/>
      </a:accent1>
      <a:accent2>
        <a:srgbClr val="630F7A"/>
      </a:accent2>
      <a:accent3>
        <a:srgbClr val="E74394"/>
      </a:accent3>
      <a:accent4>
        <a:srgbClr val="152D79"/>
      </a:accent4>
      <a:accent5>
        <a:srgbClr val="FDCD15"/>
      </a:accent5>
      <a:accent6>
        <a:srgbClr val="00AFAA"/>
      </a:accent6>
      <a:hlink>
        <a:srgbClr val="333333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T Colour Palette">
    <a:dk1>
      <a:srgbClr val="333333"/>
    </a:dk1>
    <a:lt1>
      <a:srgbClr val="FFFFFF"/>
    </a:lt1>
    <a:dk2>
      <a:srgbClr val="034EA2"/>
    </a:dk2>
    <a:lt2>
      <a:srgbClr val="6BB745"/>
    </a:lt2>
    <a:accent1>
      <a:srgbClr val="73C4EE"/>
    </a:accent1>
    <a:accent2>
      <a:srgbClr val="630F7A"/>
    </a:accent2>
    <a:accent3>
      <a:srgbClr val="E74394"/>
    </a:accent3>
    <a:accent4>
      <a:srgbClr val="152D79"/>
    </a:accent4>
    <a:accent5>
      <a:srgbClr val="FDCD15"/>
    </a:accent5>
    <a:accent6>
      <a:srgbClr val="00AFAA"/>
    </a:accent6>
    <a:hlink>
      <a:srgbClr val="333333"/>
    </a:hlink>
    <a:folHlink>
      <a:srgbClr val="33333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EIT-Digital_Powerpoint_template_navy</Template>
  <TotalTime>1438</TotalTime>
  <Words>191</Words>
  <Application>Microsoft Office PowerPoint</Application>
  <PresentationFormat>Diavetítés a képernyőre (4:3 oldalarány)</PresentationFormat>
  <Paragraphs>91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5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EIT-Digital_Powerpoint_template_navy</vt:lpstr>
      <vt:lpstr>Chapter Break</vt:lpstr>
      <vt:lpstr>Image Break</vt:lpstr>
      <vt:lpstr>Blue Text Content Slides</vt:lpstr>
      <vt:lpstr>Green Text Content Slides</vt:lpstr>
      <vt:lpstr> Innovation Action proposal  Deeply Programmable  High-speed Data Planes</vt:lpstr>
      <vt:lpstr>Business pain</vt:lpstr>
      <vt:lpstr>PowerPoint bemutató</vt:lpstr>
      <vt:lpstr>PowerPoint bemutató</vt:lpstr>
      <vt:lpstr>PowerPoint bemutató</vt:lpstr>
      <vt:lpstr>What we have</vt:lpstr>
      <vt:lpstr>What we have</vt:lpstr>
      <vt:lpstr>Format of activity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Action proposal Title</dc:title>
  <dc:creator>Henrik Abramowicz</dc:creator>
  <cp:lastModifiedBy>Sándor Laki</cp:lastModifiedBy>
  <cp:revision>38</cp:revision>
  <dcterms:created xsi:type="dcterms:W3CDTF">2017-03-03T10:06:01Z</dcterms:created>
  <dcterms:modified xsi:type="dcterms:W3CDTF">2017-03-16T20:39:22Z</dcterms:modified>
</cp:coreProperties>
</file>