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  <p:sldMasterId id="2147484770" r:id="rId2"/>
  </p:sldMasterIdLst>
  <p:notesMasterIdLst>
    <p:notesMasterId r:id="rId16"/>
  </p:notesMasterIdLst>
  <p:handoutMasterIdLst>
    <p:handoutMasterId r:id="rId17"/>
  </p:handoutMasterIdLst>
  <p:sldIdLst>
    <p:sldId id="838" r:id="rId3"/>
    <p:sldId id="778" r:id="rId4"/>
    <p:sldId id="839" r:id="rId5"/>
    <p:sldId id="843" r:id="rId6"/>
    <p:sldId id="840" r:id="rId7"/>
    <p:sldId id="841" r:id="rId8"/>
    <p:sldId id="844" r:id="rId9"/>
    <p:sldId id="845" r:id="rId10"/>
    <p:sldId id="848" r:id="rId11"/>
    <p:sldId id="846" r:id="rId12"/>
    <p:sldId id="842" r:id="rId13"/>
    <p:sldId id="847" r:id="rId14"/>
    <p:sldId id="674" r:id="rId15"/>
  </p:sldIdLst>
  <p:sldSz cx="12192000" cy="6858000"/>
  <p:notesSz cx="67945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131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264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39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52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5662" algn="l" defTabSz="914264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2790" algn="l" defTabSz="914264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199920" algn="l" defTabSz="914264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051" algn="l" defTabSz="914264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FF5050"/>
    <a:srgbClr val="00A9D4"/>
    <a:srgbClr val="F08A00"/>
    <a:srgbClr val="7B0663"/>
    <a:srgbClr val="58585A"/>
    <a:srgbClr val="A66C99"/>
    <a:srgbClr val="DFCDDD"/>
    <a:srgbClr val="C19CBB"/>
    <a:srgbClr val="00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472" autoAdjust="0"/>
    <p:restoredTop sz="72193" autoAdjust="0"/>
  </p:normalViewPr>
  <p:slideViewPr>
    <p:cSldViewPr snapToGrid="0" showGuides="1">
      <p:cViewPr varScale="1">
        <p:scale>
          <a:sx n="108" d="100"/>
          <a:sy n="108" d="100"/>
        </p:scale>
        <p:origin x="-1374" y="-96"/>
      </p:cViewPr>
      <p:guideLst>
        <p:guide orient="horz" pos="803"/>
        <p:guide orient="horz" pos="1394"/>
        <p:guide orient="horz" pos="3820"/>
        <p:guide orient="horz" pos="2195"/>
        <p:guide orient="horz" pos="2869"/>
        <p:guide orient="horz" pos="1790"/>
        <p:guide orient="horz" pos="2991"/>
        <p:guide pos="397"/>
        <p:guide pos="99"/>
        <p:guide pos="7347"/>
        <p:guide pos="4828"/>
        <p:guide pos="1597"/>
        <p:guide pos="3840"/>
        <p:guide pos="530"/>
        <p:guide pos="5474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818" y="1398"/>
      </p:cViewPr>
      <p:guideLst>
        <p:guide orient="horz" pos="3120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84201382157919"/>
          <c:y val="0.103277379428913"/>
          <c:w val="0.63198782427007494"/>
          <c:h val="0.80163022306611109"/>
        </c:manualLayout>
      </c:layout>
      <c:lineChart>
        <c:grouping val="standard"/>
        <c:varyColors val="0"/>
        <c:ser>
          <c:idx val="0"/>
          <c:order val="0"/>
          <c:tx>
            <c:strRef>
              <c:f>'pktsize-pps-1port'!$B$1</c:f>
              <c:strCache>
                <c:ptCount val="1"/>
                <c:pt idx="0">
                  <c:v>P4/DPDK</c:v>
                </c:pt>
              </c:strCache>
            </c:strRef>
          </c:tx>
          <c:spPr>
            <a:ln w="28440">
              <a:solidFill>
                <a:srgbClr val="4A7EBB"/>
              </a:solidFill>
            </a:ln>
          </c:spPr>
          <c:marker>
            <c:symbol val="diamond"/>
            <c:size val="5"/>
          </c:marker>
          <c:cat>
            <c:numRef>
              <c:f>'pktsize-pps-1port'!$A$2:$A$8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'pktsize-pps-1port'!$B$2:$B$8</c:f>
              <c:numCache>
                <c:formatCode>General</c:formatCode>
                <c:ptCount val="7"/>
                <c:pt idx="0">
                  <c:v>8800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'pktsize-pps-1port'!$C$1</c:f>
              <c:strCache>
                <c:ptCount val="1"/>
                <c:pt idx="0">
                  <c:v>P4/ODP/socket</c:v>
                </c:pt>
              </c:strCache>
            </c:strRef>
          </c:tx>
          <c:spPr>
            <a:ln w="28440">
              <a:solidFill>
                <a:srgbClr val="BE4B48"/>
              </a:solidFill>
            </a:ln>
          </c:spPr>
          <c:marker>
            <c:symbol val="square"/>
            <c:size val="5"/>
          </c:marker>
          <c:cat>
            <c:numRef>
              <c:f>'pktsize-pps-1port'!$A$2:$A$8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'pktsize-pps-1port'!$C$2:$C$8</c:f>
              <c:numCache>
                <c:formatCode>General</c:formatCode>
                <c:ptCount val="7"/>
                <c:pt idx="0">
                  <c:v>800</c:v>
                </c:pt>
                <c:pt idx="1">
                  <c:v>1000</c:v>
                </c:pt>
                <c:pt idx="2">
                  <c:v>2000</c:v>
                </c:pt>
                <c:pt idx="3">
                  <c:v>3600</c:v>
                </c:pt>
                <c:pt idx="4">
                  <c:v>6500</c:v>
                </c:pt>
                <c:pt idx="5">
                  <c:v>8000</c:v>
                </c:pt>
                <c:pt idx="6">
                  <c:v>8200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'pktsize-pps-1port'!$D$1</c:f>
              <c:strCache>
                <c:ptCount val="1"/>
                <c:pt idx="0">
                  <c:v>P4/ODP/DPDK</c:v>
                </c:pt>
              </c:strCache>
            </c:strRef>
          </c:tx>
          <c:spPr>
            <a:ln w="28440">
              <a:solidFill>
                <a:srgbClr val="98B855"/>
              </a:solidFill>
            </a:ln>
          </c:spPr>
          <c:marker>
            <c:symbol val="triangle"/>
            <c:size val="5"/>
          </c:marker>
          <c:cat>
            <c:numRef>
              <c:f>'pktsize-pps-1port'!$A$2:$A$8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'pktsize-pps-1port'!$D$2:$D$8</c:f>
              <c:numCache>
                <c:formatCode>0.0</c:formatCode>
                <c:ptCount val="7"/>
                <c:pt idx="0">
                  <c:v>3000</c:v>
                </c:pt>
                <c:pt idx="1">
                  <c:v>4800</c:v>
                </c:pt>
                <c:pt idx="2">
                  <c:v>7200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13536"/>
        <c:axId val="58907264"/>
      </c:lineChart>
      <c:valAx>
        <c:axId val="5890726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/>
                  <a:t>Fwd rate (Mbps)</a:t>
                </a:r>
              </a:p>
            </c:rich>
          </c:tx>
          <c:layout>
            <c:manualLayout>
              <c:xMode val="edge"/>
              <c:yMode val="edge"/>
              <c:x val="2.8337763069289451E-2"/>
              <c:y val="0.399708710284248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</a:ln>
        </c:spPr>
        <c:txPr>
          <a:bodyPr/>
          <a:lstStyle/>
          <a:p>
            <a:pPr>
              <a:defRPr sz="1000" b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8913536"/>
        <c:crosses val="autoZero"/>
        <c:crossBetween val="between"/>
      </c:valAx>
      <c:catAx>
        <c:axId val="58913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</a:ln>
        </c:spPr>
        <c:txPr>
          <a:bodyPr/>
          <a:lstStyle/>
          <a:p>
            <a:pPr>
              <a:defRPr sz="1000" b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8907264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200" b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78787"/>
      </a:solidFill>
      <a:prstDash val="solid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84201382157919"/>
          <c:y val="0.103277379428913"/>
          <c:w val="0.63291657106211119"/>
          <c:h val="0.80163022306611109"/>
        </c:manualLayout>
      </c:layout>
      <c:lineChart>
        <c:grouping val="standard"/>
        <c:varyColors val="0"/>
        <c:ser>
          <c:idx val="0"/>
          <c:order val="0"/>
          <c:tx>
            <c:strRef>
              <c:f>'pktsize-pps-1port'!$B$1</c:f>
              <c:strCache>
                <c:ptCount val="1"/>
                <c:pt idx="0">
                  <c:v>P4/DPDK</c:v>
                </c:pt>
              </c:strCache>
            </c:strRef>
          </c:tx>
          <c:spPr>
            <a:ln w="28440">
              <a:solidFill>
                <a:srgbClr val="4A7EBB"/>
              </a:solidFill>
            </a:ln>
          </c:spPr>
          <c:marker>
            <c:symbol val="diamond"/>
            <c:size val="5"/>
          </c:marker>
          <c:cat>
            <c:numRef>
              <c:f>'pktsize-pps-1port'!$A$2:$A$8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'pktsize-pps-1port'!$B$2:$B$8</c:f>
              <c:numCache>
                <c:formatCode>General</c:formatCode>
                <c:ptCount val="7"/>
                <c:pt idx="0">
                  <c:v>6800</c:v>
                </c:pt>
                <c:pt idx="1">
                  <c:v>9800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'pktsize-pps-1port'!$C$1</c:f>
              <c:strCache>
                <c:ptCount val="1"/>
                <c:pt idx="0">
                  <c:v>P4/ODP/socket</c:v>
                </c:pt>
              </c:strCache>
            </c:strRef>
          </c:tx>
          <c:spPr>
            <a:ln w="28440">
              <a:solidFill>
                <a:srgbClr val="BE4B48"/>
              </a:solidFill>
            </a:ln>
          </c:spPr>
          <c:marker>
            <c:symbol val="square"/>
            <c:size val="5"/>
          </c:marker>
          <c:cat>
            <c:numRef>
              <c:f>'pktsize-pps-1port'!$A$2:$A$8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'pktsize-pps-1port'!$C$2:$C$8</c:f>
              <c:numCache>
                <c:formatCode>General</c:formatCode>
                <c:ptCount val="7"/>
                <c:pt idx="0">
                  <c:v>700</c:v>
                </c:pt>
                <c:pt idx="1">
                  <c:v>1000</c:v>
                </c:pt>
                <c:pt idx="2">
                  <c:v>2000</c:v>
                </c:pt>
                <c:pt idx="3">
                  <c:v>3600</c:v>
                </c:pt>
                <c:pt idx="4">
                  <c:v>6500</c:v>
                </c:pt>
                <c:pt idx="5">
                  <c:v>7000</c:v>
                </c:pt>
                <c:pt idx="6">
                  <c:v>8100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'pktsize-pps-1port'!$D$1</c:f>
              <c:strCache>
                <c:ptCount val="1"/>
                <c:pt idx="0">
                  <c:v>P4/ODP/DPDK</c:v>
                </c:pt>
              </c:strCache>
            </c:strRef>
          </c:tx>
          <c:spPr>
            <a:ln w="28440">
              <a:solidFill>
                <a:srgbClr val="98B855"/>
              </a:solidFill>
            </a:ln>
          </c:spPr>
          <c:marker>
            <c:symbol val="triangle"/>
            <c:size val="5"/>
          </c:marker>
          <c:cat>
            <c:numRef>
              <c:f>'pktsize-pps-1port'!$A$2:$A$8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'pktsize-pps-1port'!$D$2:$D$8</c:f>
              <c:numCache>
                <c:formatCode>0.0</c:formatCode>
                <c:ptCount val="7"/>
                <c:pt idx="0">
                  <c:v>2800</c:v>
                </c:pt>
                <c:pt idx="1">
                  <c:v>4000</c:v>
                </c:pt>
                <c:pt idx="2">
                  <c:v>6900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55360"/>
        <c:axId val="85053440"/>
      </c:lineChart>
      <c:valAx>
        <c:axId val="8505344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/>
                  <a:t>Fwd rate (Mbps)</a:t>
                </a:r>
              </a:p>
            </c:rich>
          </c:tx>
          <c:layout>
            <c:manualLayout>
              <c:xMode val="edge"/>
              <c:yMode val="edge"/>
              <c:x val="2.8337763069289451E-2"/>
              <c:y val="0.399708710284248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</a:ln>
        </c:spPr>
        <c:txPr>
          <a:bodyPr/>
          <a:lstStyle/>
          <a:p>
            <a:pPr>
              <a:defRPr sz="1000" b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85055360"/>
        <c:crosses val="autoZero"/>
        <c:crossBetween val="between"/>
      </c:valAx>
      <c:catAx>
        <c:axId val="8505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</a:ln>
        </c:spPr>
        <c:txPr>
          <a:bodyPr/>
          <a:lstStyle/>
          <a:p>
            <a:pPr>
              <a:defRPr sz="1000" b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85053440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200" b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78787"/>
      </a:solidFill>
      <a:prstDash val="solid"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148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SoftCOM 2014, Split 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995" y="0"/>
            <a:ext cx="2944147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2014-09-15 </a:t>
            </a: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050"/>
            <a:ext cx="2944148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995" y="9409050"/>
            <a:ext cx="2944147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FDB9A35-EB6F-4546-8998-293139BF5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098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148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SoftCOM 2014, Split 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995" y="0"/>
            <a:ext cx="2944147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2014-09-15 </a:t>
            </a: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14" y="4705214"/>
            <a:ext cx="5435872" cy="44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050"/>
            <a:ext cx="2944148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995" y="9409050"/>
            <a:ext cx="2944147" cy="4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10" rIns="95421" bIns="4771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DEA25FF-1FA3-4557-8F7F-A74F6A024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970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ＭＳ Ｐゴシック" pitchFamily="-106" charset="-128"/>
      </a:defRPr>
    </a:lvl1pPr>
    <a:lvl2pPr marL="4571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+mn-cs"/>
      </a:defRPr>
    </a:lvl2pPr>
    <a:lvl3pPr marL="9142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+mn-cs"/>
      </a:defRPr>
    </a:lvl3pPr>
    <a:lvl4pPr marL="1371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+mn-cs"/>
      </a:defRPr>
    </a:lvl4pPr>
    <a:lvl5pPr marL="18285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+mn-cs"/>
      </a:defRPr>
    </a:lvl5pPr>
    <a:lvl6pPr marL="2285662" algn="l" defTabSz="457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457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148" cy="4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5" rIns="95410" bIns="47705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00" dirty="0"/>
              <a:t>  </a:t>
            </a:r>
          </a:p>
        </p:txBody>
      </p:sp>
      <p:sp>
        <p:nvSpPr>
          <p:cNvPr id="43011" name="Rectangle 3"/>
          <p:cNvSpPr txBox="1">
            <a:spLocks noGrp="1" noChangeArrowheads="1"/>
          </p:cNvSpPr>
          <p:nvPr/>
        </p:nvSpPr>
        <p:spPr bwMode="auto">
          <a:xfrm>
            <a:off x="3848995" y="0"/>
            <a:ext cx="2944147" cy="4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5" rIns="95410" bIns="47705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DEF5428-5738-4BE0-8BB9-531683A6E379}" type="datetime1">
              <a:rPr lang="en-US" sz="1300"/>
              <a:pPr algn="r" eaLnBrk="1" hangingPunct="1"/>
              <a:t>3/8/2017</a:t>
            </a:fld>
            <a:r>
              <a:rPr lang="en-US" sz="1300" dirty="0"/>
              <a:t>2010-12-10 </a:t>
            </a:r>
          </a:p>
        </p:txBody>
      </p:sp>
      <p:sp>
        <p:nvSpPr>
          <p:cNvPr id="43012" name="Rectangle 6"/>
          <p:cNvSpPr txBox="1">
            <a:spLocks noGrp="1" noChangeArrowheads="1"/>
          </p:cNvSpPr>
          <p:nvPr/>
        </p:nvSpPr>
        <p:spPr bwMode="auto">
          <a:xfrm>
            <a:off x="0" y="9409050"/>
            <a:ext cx="2944148" cy="4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5" rIns="95410" bIns="47705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00" dirty="0"/>
              <a:t>  </a:t>
            </a:r>
          </a:p>
        </p:txBody>
      </p:sp>
      <p:sp>
        <p:nvSpPr>
          <p:cNvPr id="43013" name="Rectangle 7"/>
          <p:cNvSpPr txBox="1">
            <a:spLocks noGrp="1" noChangeArrowheads="1"/>
          </p:cNvSpPr>
          <p:nvPr/>
        </p:nvSpPr>
        <p:spPr bwMode="auto">
          <a:xfrm>
            <a:off x="3848995" y="9409050"/>
            <a:ext cx="2944147" cy="4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5" rIns="95410" bIns="47705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D634BF0-0413-4A7F-80D6-C75B09A045CD}" type="slidenum">
              <a:rPr lang="en-US" sz="1300"/>
              <a:pPr algn="r" eaLnBrk="1" hangingPunct="1"/>
              <a:t>1</a:t>
            </a:fld>
            <a:endParaRPr lang="en-US" sz="1300" dirty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5" rIns="95410" bIns="47705"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3016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40740" indent="-246438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85756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380057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774359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168662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62963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57265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351567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4B19797-A7D5-4ACB-89FF-C8D6C409F480}" type="slidenum">
              <a:rPr lang="en-US" sz="1300" smtClean="0"/>
              <a:t>1</a:t>
            </a:fld>
            <a:endParaRPr lang="en-US" sz="1300" dirty="0"/>
          </a:p>
        </p:txBody>
      </p:sp>
      <p:sp>
        <p:nvSpPr>
          <p:cNvPr id="43017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40740" indent="-246438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85756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380057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774359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168662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62963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57265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351567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300" smtClean="0"/>
              <a:t>SoftCOM 2014, Split </a:t>
            </a:r>
            <a:endParaRPr lang="en-US" sz="1300"/>
          </a:p>
        </p:txBody>
      </p:sp>
      <p:sp>
        <p:nvSpPr>
          <p:cNvPr id="4301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40740" indent="-246438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85756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380057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774359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168662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62963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57265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351567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300" smtClean="0"/>
              <a:t>© Ericsson AB 2014 </a:t>
            </a:r>
            <a:endParaRPr lang="en-US" sz="1300"/>
          </a:p>
        </p:txBody>
      </p:sp>
      <p:sp>
        <p:nvSpPr>
          <p:cNvPr id="4301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40740" indent="-246438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85756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380057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774359" indent="-19715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168662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62963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57265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351567" indent="-197151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300" smtClean="0"/>
              <a:t>2014-09-15 </a:t>
            </a:r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25356-2A8A-47DB-81C1-1C05C67A693A}" type="slidenum">
              <a:rPr lang="en-US" smtClean="0"/>
              <a:t>2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smtClean="0"/>
              <a:t>SoftCOM 2014, Split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2014-09-15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3904" indent="-282272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29084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0718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2351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3984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5618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7251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38884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2014-09-15 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3904" indent="-282272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29084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0718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2351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3984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5618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7251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38884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© Ericsson AB 2014 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230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3904" indent="-2822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9084" indent="-225816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0718" indent="-225816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2351" indent="-225816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3984" indent="-225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5618" indent="-225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87251" indent="-225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38884" indent="-2258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9A0224-C1BE-4376-86B6-FFA2B19E51B7}" type="slidenum">
              <a:rPr lang="en-US" sz="1200" smtClean="0">
                <a:solidFill>
                  <a:prstClr val="black"/>
                </a:solidFill>
              </a:rPr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247" name="Header Placeholder 8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3904" indent="-282272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29084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0718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2351" indent="-225816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3984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5618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7251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38884" indent="-22581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SoftCOM 2014, Split </a:t>
            </a:r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2019298" y="2830515"/>
            <a:ext cx="1968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Slide title</a:t>
            </a:r>
          </a:p>
          <a:p>
            <a:pPr algn="r"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Slide subtitle </a:t>
            </a:r>
          </a:p>
          <a:p>
            <a:pPr algn="r"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minimum 30 pt</a:t>
            </a:r>
          </a:p>
          <a:p>
            <a:pPr algn="r" eaLnBrk="1" hangingPunct="1">
              <a:defRPr/>
            </a:pP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5" name="Logo2011" descr="Ericsson_Logo_Vertical_MSPowerPoin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82" y="431802"/>
            <a:ext cx="104775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25464" y="1808165"/>
            <a:ext cx="11134725" cy="28400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/>
          <a:lstStyle>
            <a:lvl1pPr>
              <a:defRPr sz="7100"/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5464" y="5121384"/>
            <a:ext cx="11139487" cy="13858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 anchor="b"/>
          <a:lstStyle>
            <a:lvl1pPr marL="0" indent="0">
              <a:buFont typeface="Arial" charset="0"/>
              <a:buNone/>
              <a:defRPr sz="3100">
                <a:cs typeface="Arial" charset="0"/>
              </a:defRPr>
            </a:lvl1pPr>
          </a:lstStyle>
          <a:p>
            <a:pPr lvl="0"/>
            <a:r>
              <a:rPr lang="en-US" noProof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02965868"/>
      </p:ext>
    </p:extLst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8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4"/>
            <a:ext cx="40116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1771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4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58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6039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31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0477" y="239715"/>
            <a:ext cx="2784475" cy="5411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463" y="239715"/>
            <a:ext cx="8202612" cy="5411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2019298" y="2829992"/>
            <a:ext cx="1968500" cy="45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en-US" sz="1600" smtClean="0">
                <a:solidFill>
                  <a:srgbClr val="FFFFFF"/>
                </a:solidFill>
                <a:ea typeface="+mn-ea"/>
                <a:cs typeface="Arial" pitchFamily="34" charset="0"/>
              </a:rPr>
              <a:t>Slide title</a:t>
            </a: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600" smtClean="0">
                <a:solidFill>
                  <a:srgbClr val="FFFFFF"/>
                </a:solidFill>
                <a:ea typeface="+mn-ea"/>
                <a:cs typeface="Arial" pitchFamily="34" charset="0"/>
              </a:rPr>
              <a:t>70 pt</a:t>
            </a: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600" smtClean="0">
                <a:solidFill>
                  <a:srgbClr val="9FB7D3"/>
                </a:solidFill>
                <a:ea typeface="+mn-ea"/>
                <a:cs typeface="Arial" pitchFamily="34" charset="0"/>
              </a:rPr>
              <a:t>CAPITALS</a:t>
            </a: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600" smtClean="0">
                <a:solidFill>
                  <a:srgbClr val="FFFFFF"/>
                </a:solidFill>
                <a:ea typeface="+mn-ea"/>
                <a:cs typeface="Arial" pitchFamily="34" charset="0"/>
              </a:rPr>
              <a:t>Slide subtitle </a:t>
            </a: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600" smtClean="0">
                <a:solidFill>
                  <a:srgbClr val="FFFFFF"/>
                </a:solidFill>
                <a:ea typeface="+mn-ea"/>
                <a:cs typeface="Arial" pitchFamily="34" charset="0"/>
              </a:rPr>
              <a:t>minimum 30 pt</a:t>
            </a:r>
          </a:p>
          <a:p>
            <a:pPr algn="r" eaLnBrk="1" hangingPunct="1">
              <a:spcBef>
                <a:spcPct val="0"/>
              </a:spcBef>
              <a:defRPr/>
            </a:pPr>
            <a:endParaRPr lang="en-GB" sz="1600" smtClean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pic>
        <p:nvPicPr>
          <p:cNvPr id="5" name="Logo2011" descr="ERI_UF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67" y="431800"/>
            <a:ext cx="1369484" cy="8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524933" y="5137454"/>
            <a:ext cx="11140019" cy="1386001"/>
          </a:xfrm>
        </p:spPr>
        <p:txBody>
          <a:bodyPr anchor="b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4000" baseline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524943" y="1808714"/>
            <a:ext cx="11135785" cy="2839491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9300">
                <a:latin typeface="Ericsson Capital T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71427"/>
      </p:ext>
    </p:extLst>
  </p:cSld>
  <p:clrMapOvr>
    <a:masterClrMapping/>
  </p:clrMapOvr>
  <p:transition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79" y="1800000"/>
            <a:ext cx="11135785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986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84" y="1795468"/>
            <a:ext cx="5467351" cy="4284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43" y="1795468"/>
            <a:ext cx="5465233" cy="428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21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8081436" y="1800234"/>
            <a:ext cx="3583517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305300" y="1800234"/>
            <a:ext cx="3583517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6" y="1800234"/>
            <a:ext cx="3583517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4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9" y="1800225"/>
            <a:ext cx="54737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44" y="239717"/>
            <a:ext cx="999278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6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4" y="1800225"/>
            <a:ext cx="5139267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43" y="239717"/>
            <a:ext cx="5139265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444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6571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5" y="1800225"/>
            <a:ext cx="54737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756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5" y="1800225"/>
            <a:ext cx="54737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3384" y="239717"/>
            <a:ext cx="4324351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324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5" y="3545857"/>
            <a:ext cx="5473700" cy="297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1255" y="1797530"/>
            <a:ext cx="5473700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765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524943" y="4010027"/>
            <a:ext cx="11140017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524935" y="1795463"/>
            <a:ext cx="11140016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567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6193367" y="4010027"/>
            <a:ext cx="5471584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24939" y="4010027"/>
            <a:ext cx="5473700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7" y="1795463"/>
            <a:ext cx="11135784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466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524943" y="4010027"/>
            <a:ext cx="11140017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6193367" y="1795463"/>
            <a:ext cx="5471584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9" y="1795463"/>
            <a:ext cx="5469467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7036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84" y="4013211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3384" y="1795474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43" y="1795468"/>
            <a:ext cx="5465233" cy="428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885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6197748" y="1795468"/>
            <a:ext cx="5467351" cy="428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529175" y="4013211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75" y="1795474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87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97748" y="4022735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529175" y="4022735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7748" y="1805003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75" y="1805003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7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7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115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868" y="271245"/>
            <a:ext cx="4324351" cy="1085851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837" y="1817584"/>
            <a:ext cx="5456347" cy="3849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716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830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239717"/>
            <a:ext cx="9992784" cy="10858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7" y="1800229"/>
            <a:ext cx="11135784" cy="3851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683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25464" y="1817584"/>
            <a:ext cx="5456347" cy="38496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5464" y="271245"/>
            <a:ext cx="5457600" cy="1085851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663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71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900"/>
            </a:lvl2pPr>
            <a:lvl3pPr marL="914264" indent="0">
              <a:buNone/>
              <a:defRPr sz="1600"/>
            </a:lvl3pPr>
            <a:lvl4pPr marL="1371396" indent="0">
              <a:buNone/>
              <a:defRPr sz="1500"/>
            </a:lvl4pPr>
            <a:lvl5pPr marL="1828528" indent="0">
              <a:buNone/>
              <a:defRPr sz="1500"/>
            </a:lvl5pPr>
            <a:lvl6pPr marL="2285662" indent="0">
              <a:buNone/>
              <a:defRPr sz="1500"/>
            </a:lvl6pPr>
            <a:lvl7pPr marL="2742790" indent="0">
              <a:buNone/>
              <a:defRPr sz="1500"/>
            </a:lvl7pPr>
            <a:lvl8pPr marL="3199920" indent="0">
              <a:buNone/>
              <a:defRPr sz="1500"/>
            </a:lvl8pPr>
            <a:lvl9pPr marL="365705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2829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7" y="1801820"/>
            <a:ext cx="5491163" cy="3849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40" y="1801820"/>
            <a:ext cx="5492751" cy="3849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80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3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7"/>
            <a:ext cx="53895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7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82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7408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2516188" y="438158"/>
            <a:ext cx="2352675" cy="59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8" rIns="91428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Slide title </a:t>
            </a: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44 pt</a:t>
            </a: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Text and bullet level 1</a:t>
            </a: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 minimum 24 pt</a:t>
            </a: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Bullets level 2-5</a:t>
            </a: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minimum 20 pt</a:t>
            </a: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800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800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80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500">
                <a:solidFill>
                  <a:srgbClr val="9FB7D3"/>
                </a:solidFill>
              </a:rPr>
              <a:t>Characters for Embedded font:</a:t>
            </a:r>
            <a:br>
              <a:rPr lang="en-US" sz="500">
                <a:solidFill>
                  <a:srgbClr val="9FB7D3"/>
                </a:solidFill>
              </a:rPr>
            </a:br>
            <a:r>
              <a:rPr lang="en-US" sz="50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>
              <a:solidFill>
                <a:srgbClr val="9FB7D3"/>
              </a:solidFill>
              <a:latin typeface="Ericsson Capital TT" pitchFamily="2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500" i="1">
              <a:solidFill>
                <a:srgbClr val="9FB7D3"/>
              </a:solidFill>
              <a:latin typeface="Ericsson Capital TT" pitchFamily="2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50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>
              <a:solidFill>
                <a:srgbClr val="9FB7D3"/>
              </a:solidFill>
              <a:latin typeface="Ericsson Capital TT" pitchFamily="2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50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en-US" sz="500">
              <a:solidFill>
                <a:srgbClr val="9FB7D3"/>
              </a:solidFill>
              <a:latin typeface="Ericsson Capital TT" pitchFamily="2" charset="0"/>
            </a:endParaRPr>
          </a:p>
          <a:p>
            <a:pPr algn="r" eaLnBrk="1" hangingPunct="1"/>
            <a:endParaRPr lang="en-US" sz="5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/>
            <a:endParaRPr lang="en-US" sz="1500">
              <a:solidFill>
                <a:schemeClr val="bg1"/>
              </a:solidFill>
            </a:endParaRPr>
          </a:p>
          <a:p>
            <a:pPr algn="r" eaLnBrk="1" hangingPunct="1"/>
            <a:r>
              <a:rPr lang="en-US" sz="1200">
                <a:solidFill>
                  <a:schemeClr val="bg1"/>
                </a:solidFill>
              </a:rPr>
              <a:t>Do not add objects or text in the footer area</a:t>
            </a:r>
          </a:p>
        </p:txBody>
      </p:sp>
      <p:pic>
        <p:nvPicPr>
          <p:cNvPr id="1027" name="Econ2011" descr="ECON_RGB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39" y="360369"/>
            <a:ext cx="4445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527050" y="6524625"/>
            <a:ext cx="986578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1992" tIns="45718" rIns="71992" bIns="45718"/>
          <a:lstStyle>
            <a:lvl1pPr algn="l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sz="800" b="0" i="0" u="none" dirty="0" err="1" smtClean="0">
                <a:solidFill>
                  <a:srgbClr val="87888A"/>
                </a:solidFill>
              </a:rPr>
              <a:t>Linaro</a:t>
            </a:r>
            <a:r>
              <a:rPr lang="en-US" sz="800" b="0" i="0" u="none" dirty="0" smtClean="0">
                <a:solidFill>
                  <a:srgbClr val="87888A"/>
                </a:solidFill>
              </a:rPr>
              <a:t> Connect 2017, Budapest |  © Ericsson Research 2017  |  2017-03-08  |  Page </a:t>
            </a:r>
            <a:fld id="{B45D49D8-B5A2-4FC5-8273-907E3DA31776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 smtClean="0">
              <a:solidFill>
                <a:srgbClr val="87888A"/>
              </a:solidFill>
            </a:endParaRPr>
          </a:p>
        </p:txBody>
      </p:sp>
      <p:sp>
        <p:nvSpPr>
          <p:cNvPr id="1029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817692"/>
            <a:ext cx="11136312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2" tIns="0" rIns="7199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525464" y="271464"/>
            <a:ext cx="9991725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2" tIns="0" rIns="719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3" r:id="rId12"/>
    <p:sldLayoutId id="2147484764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5pPr>
      <a:lvl6pPr marL="457131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6pPr>
      <a:lvl7pPr marL="914264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7pPr>
      <a:lvl8pPr marL="1371396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8pPr>
      <a:lvl9pPr marL="1828528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9pPr>
    </p:titleStyle>
    <p:bodyStyle>
      <a:lvl1pPr marL="176189" indent="-176189" algn="l" rtl="0" eaLnBrk="0" fontAlgn="base" hangingPunct="0">
        <a:spcBef>
          <a:spcPct val="20000"/>
        </a:spcBef>
        <a:spcAft>
          <a:spcPct val="0"/>
        </a:spcAft>
        <a:buClr>
          <a:srgbClr val="00A9D4"/>
        </a:buClr>
        <a:buFont typeface="Arial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320" indent="-177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042" indent="-179364" algn="l" rtl="0" eaLnBrk="0" fontAlgn="base" hangingPunct="0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347" indent="-180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248" indent="-180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376" indent="-180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507" indent="-180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5640" indent="-180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2773" indent="-180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eftInfo"/>
          <p:cNvSpPr txBox="1">
            <a:spLocks noChangeArrowheads="1"/>
          </p:cNvSpPr>
          <p:nvPr/>
        </p:nvSpPr>
        <p:spPr bwMode="auto">
          <a:xfrm>
            <a:off x="-2516717" y="438150"/>
            <a:ext cx="2353733" cy="854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Slide title </a:t>
            </a:r>
          </a:p>
          <a:p>
            <a:pPr algn="r" eaLnBrk="1" hangingPunct="1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44 pt</a:t>
            </a: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Text and bullet level 1</a:t>
            </a:r>
          </a:p>
          <a:p>
            <a:pPr algn="r" eaLnBrk="1" hangingPunct="1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 minimum 24 pt</a:t>
            </a: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Bullets level 2-5</a:t>
            </a:r>
          </a:p>
          <a:p>
            <a:pPr algn="r" eaLnBrk="1" hangingPunct="1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minimum 20 pt</a:t>
            </a:r>
          </a:p>
          <a:p>
            <a:pPr algn="r" eaLnBrk="1" hangingPunct="1"/>
            <a:endParaRPr lang="en-US" sz="16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</a:pPr>
            <a:endParaRPr lang="en-US" sz="11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</a:pPr>
            <a:endParaRPr lang="en-US" sz="11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</a:pPr>
            <a:endParaRPr lang="en-US" sz="1100">
              <a:solidFill>
                <a:srgbClr val="FFFFFF"/>
              </a:solidFill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700">
                <a:solidFill>
                  <a:srgbClr val="9FB7D3"/>
                </a:solidFill>
                <a:cs typeface="Arial" pitchFamily="34" charset="0"/>
              </a:rPr>
              <a:t>Characters for Embedded font:</a:t>
            </a:r>
            <a:br>
              <a:rPr lang="en-US" sz="700">
                <a:solidFill>
                  <a:srgbClr val="9FB7D3"/>
                </a:solidFill>
                <a:cs typeface="Arial" pitchFamily="34" charset="0"/>
              </a:rPr>
            </a:br>
            <a:r>
              <a:rPr lang="en-US" sz="700">
                <a:solidFill>
                  <a:srgbClr val="9FB7D3"/>
                </a:solidFill>
                <a:latin typeface="Ericsson Capital TT" pitchFamily="2" charset="0"/>
                <a:cs typeface="Arial" pitchFamily="34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700" i="1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700" i="1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700">
                <a:solidFill>
                  <a:srgbClr val="9FB7D3"/>
                </a:solidFill>
                <a:latin typeface="Ericsson Capital TT" pitchFamily="2" charset="0"/>
                <a:cs typeface="Arial" pitchFamily="34" charset="0"/>
              </a:rPr>
              <a:t>ΆΈΉΊΌΎΏΐΑΒΓΕΖΗΘΙΚΛΜΝΞΟΠΡΣΤΥΦΧΨΪΫΆΈΉΊΰαβγδεζηθικλνξορςΣΤΥΦΧΨΩΪΫΌΎΏ</a:t>
            </a:r>
            <a:endParaRPr lang="en-US" sz="700" i="1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700">
                <a:solidFill>
                  <a:srgbClr val="9FB7D3"/>
                </a:solidFill>
                <a:latin typeface="Ericsson Capital TT" pitchFamily="2" charset="0"/>
                <a:cs typeface="Arial" pitchFamily="34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en-US" sz="70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hangingPunct="1"/>
            <a:endParaRPr lang="en-US" sz="70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hangingPunct="1"/>
            <a:endParaRPr lang="en-US" sz="110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hangingPunct="1"/>
            <a:endParaRPr lang="en-US" sz="110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hangingPunct="1"/>
            <a:endParaRPr lang="en-US" sz="110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hangingPunct="1"/>
            <a:endParaRPr lang="en-US" sz="110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hangingPunct="1"/>
            <a:endParaRPr lang="en-US" sz="110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hangingPunct="1"/>
            <a:endParaRPr lang="en-US" sz="1900">
              <a:solidFill>
                <a:srgbClr val="FFFFFF"/>
              </a:solidFill>
              <a:cs typeface="Arial" pitchFamily="34" charset="0"/>
            </a:endParaRPr>
          </a:p>
          <a:p>
            <a:pPr algn="r" eaLnBrk="1" hangingPunct="1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Do not add objects or text in the footer area</a:t>
            </a:r>
          </a:p>
        </p:txBody>
      </p:sp>
      <p:pic>
        <p:nvPicPr>
          <p:cNvPr id="1027" name="Econ2011" descr="ECON_RG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1" y="359842"/>
            <a:ext cx="592667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xtfooterCopy"/>
          <p:cNvSpPr txBox="1">
            <a:spLocks noChangeArrowheads="1"/>
          </p:cNvSpPr>
          <p:nvPr/>
        </p:nvSpPr>
        <p:spPr bwMode="auto">
          <a:xfrm>
            <a:off x="527050" y="6524625"/>
            <a:ext cx="986578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88" tIns="60952" rIns="95988" bIns="60952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100" b="0" i="0" u="none" smtClean="0">
                <a:solidFill>
                  <a:srgbClr val="87888A"/>
                </a:solidFill>
                <a:cs typeface="Arial" charset="0"/>
              </a:rPr>
              <a:t>SoftCOM 2014, Split  |  © Ericsson AB 2014  |  2014-09-15  |  Page </a:t>
            </a:r>
            <a:fld id="{E483B20D-64FB-47D0-AFF4-925F0353834F}" type="slidenum">
              <a:rPr lang="en-US" sz="1100" b="0" i="0" u="none" smtClean="0">
                <a:solidFill>
                  <a:srgbClr val="87888A"/>
                </a:solidFill>
                <a:cs typeface="Arial" charset="0"/>
              </a:rPr>
              <a:t>‹#›</a:t>
            </a:fld>
            <a:endParaRPr lang="en-US" sz="1100" b="0" i="0" u="none">
              <a:solidFill>
                <a:srgbClr val="87888A"/>
              </a:solidFill>
              <a:cs typeface="Arial" charset="0"/>
            </a:endParaRPr>
          </a:p>
        </p:txBody>
      </p:sp>
      <p:sp>
        <p:nvSpPr>
          <p:cNvPr id="1029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801284"/>
            <a:ext cx="11135784" cy="385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88" tIns="0" rIns="9598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524933" y="239193"/>
            <a:ext cx="9992784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88" tIns="0" rIns="9598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748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  <p:sldLayoutId id="2147484782" r:id="rId12"/>
    <p:sldLayoutId id="2147484783" r:id="rId13"/>
    <p:sldLayoutId id="2147484784" r:id="rId14"/>
    <p:sldLayoutId id="2147484785" r:id="rId15"/>
    <p:sldLayoutId id="2147484786" r:id="rId16"/>
    <p:sldLayoutId id="2147484787" r:id="rId17"/>
    <p:sldLayoutId id="2147484788" r:id="rId18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Ericsson Capital TT"/>
          <a:ea typeface="ＭＳ Ｐゴシック" pitchFamily="34" charset="-128"/>
          <a:cs typeface="MS PGothic" charset="0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Ericsson Capital TT" pitchFamily="2" charset="0"/>
          <a:ea typeface="ＭＳ Ｐゴシック" pitchFamily="34" charset="-128"/>
          <a:cs typeface="MS PGothic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Ericsson Capital TT" pitchFamily="2" charset="0"/>
          <a:ea typeface="ＭＳ Ｐゴシック" pitchFamily="34" charset="-128"/>
          <a:cs typeface="MS PGothic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Ericsson Capital TT" pitchFamily="2" charset="0"/>
          <a:ea typeface="ＭＳ Ｐゴシック" pitchFamily="34" charset="-128"/>
          <a:cs typeface="MS PGothic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Ericsson Capital TT" pitchFamily="2" charset="0"/>
          <a:ea typeface="ＭＳ Ｐゴシック" pitchFamily="34" charset="-128"/>
          <a:cs typeface="MS PGothic" charset="0"/>
        </a:defRPr>
      </a:lvl5pPr>
      <a:lvl6pPr marL="609507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Ericsson Capital TT" pitchFamily="2" charset="0"/>
        </a:defRPr>
      </a:lvl6pPr>
      <a:lvl7pPr marL="1219020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Ericsson Capital TT" pitchFamily="2" charset="0"/>
        </a:defRPr>
      </a:lvl7pPr>
      <a:lvl8pPr marL="1828528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Ericsson Capital TT" pitchFamily="2" charset="0"/>
        </a:defRPr>
      </a:lvl8pPr>
      <a:lvl9pPr marL="2438038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Ericsson Capital TT" pitchFamily="2" charset="0"/>
        </a:defRPr>
      </a:lvl9pPr>
    </p:titleStyle>
    <p:bodyStyle>
      <a:lvl1pPr marL="234915" indent="-234915" algn="l" rtl="0" eaLnBrk="0" fontAlgn="base" hangingPunct="0">
        <a:spcBef>
          <a:spcPct val="20000"/>
        </a:spcBef>
        <a:spcAft>
          <a:spcPct val="0"/>
        </a:spcAft>
        <a:buClr>
          <a:srgbClr val="00A9D4"/>
        </a:buClr>
        <a:buFont typeface="Arial" pitchFamily="34" charset="0"/>
        <a:buChar char="›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11096" indent="-23703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7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89390" indent="-239149" algn="l" rtl="0" eaLnBrk="0" fontAlgn="base" hangingPunct="0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7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69802" indent="-24126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7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152330" indent="-24126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7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761842" indent="-24126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700">
          <a:solidFill>
            <a:schemeClr val="tx1"/>
          </a:solidFill>
          <a:latin typeface="+mn-lt"/>
        </a:defRPr>
      </a:lvl6pPr>
      <a:lvl7pPr marL="3371346" indent="-24126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700">
          <a:solidFill>
            <a:schemeClr val="tx1"/>
          </a:solidFill>
          <a:latin typeface="+mn-lt"/>
        </a:defRPr>
      </a:lvl7pPr>
      <a:lvl8pPr marL="3980851" indent="-24126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700">
          <a:solidFill>
            <a:schemeClr val="tx1"/>
          </a:solidFill>
          <a:latin typeface="+mn-lt"/>
        </a:defRPr>
      </a:lvl8pPr>
      <a:lvl9pPr marL="4590363" indent="-24126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trig-unicamp/mac" TargetMode="External"/><Relationship Id="rId2" Type="http://schemas.openxmlformats.org/officeDocument/2006/relationships/hyperlink" Target="https://github.com/P4ELTE/t4p4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5.emf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>
          <a:xfrm>
            <a:off x="0" y="0"/>
            <a:ext cx="12192000" cy="6868582"/>
          </a:xfrm>
          <a:prstGeom prst="rect">
            <a:avLst/>
          </a:prstGeom>
        </p:spPr>
      </p:pic>
      <p:sp>
        <p:nvSpPr>
          <p:cNvPr id="3076" name="Title 2"/>
          <p:cNvSpPr>
            <a:spLocks noGrp="1"/>
          </p:cNvSpPr>
          <p:nvPr>
            <p:ph type="ctrTitle" sz="quarter"/>
          </p:nvPr>
        </p:nvSpPr>
        <p:spPr>
          <a:xfrm>
            <a:off x="525464" y="751756"/>
            <a:ext cx="11666536" cy="3033032"/>
          </a:xfrm>
        </p:spPr>
        <p:txBody>
          <a:bodyPr/>
          <a:lstStyle/>
          <a:p>
            <a:pPr lvl="0" eaLnBrk="1" hangingPunct="1">
              <a:spcBef>
                <a:spcPts val="0"/>
              </a:spcBef>
            </a:pPr>
            <a:r>
              <a:rPr lang="en-US" sz="8000" dirty="0" smtClean="0">
                <a:solidFill>
                  <a:schemeClr val="bg1"/>
                </a:solidFill>
              </a:rPr>
              <a:t>p4 over </a:t>
            </a:r>
            <a:r>
              <a:rPr lang="en-US" sz="8000" dirty="0" err="1" smtClean="0">
                <a:solidFill>
                  <a:schemeClr val="bg1"/>
                </a:solidFill>
              </a:rPr>
              <a:t>odp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solution, results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and comparison to a different approach</a:t>
            </a:r>
            <a:endParaRPr lang="en-US" sz="8000" dirty="0" smtClean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19463" y="5148263"/>
            <a:ext cx="8356600" cy="1384300"/>
          </a:xfrm>
        </p:spPr>
        <p:txBody>
          <a:bodyPr/>
          <a:lstStyle/>
          <a:p>
            <a:pPr algn="r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Gergely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Pongr</a:t>
            </a:r>
            <a:r>
              <a:rPr lang="hu-HU" dirty="0" err="1" smtClean="0">
                <a:solidFill>
                  <a:schemeClr val="bg1"/>
                </a:solidFill>
                <a:cs typeface="Arial" pitchFamily="34" charset="0"/>
              </a:rPr>
              <a:t>ácz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Ericsson Research</a:t>
            </a:r>
          </a:p>
        </p:txBody>
      </p:sp>
      <p:pic>
        <p:nvPicPr>
          <p:cNvPr id="6" name="Econ20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67" y="359842"/>
            <a:ext cx="444500" cy="5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29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35"/>
          <a:stretch/>
        </p:blipFill>
        <p:spPr>
          <a:xfrm>
            <a:off x="-22412" y="0"/>
            <a:ext cx="12299577" cy="6868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4" y="271464"/>
            <a:ext cx="10429751" cy="108585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 and next steps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817692"/>
            <a:ext cx="11136312" cy="438967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P4 pipelines can achieve line rate with 1 core and real-life packet size mix in simple use cases (L2, L3)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Direct P4/DPDK pipeline outperforms P4/ODP and is close to reference examples (</a:t>
            </a:r>
            <a:r>
              <a:rPr lang="en-US" sz="2800" dirty="0" err="1" smtClean="0">
                <a:solidFill>
                  <a:schemeClr val="bg1"/>
                </a:solidFill>
              </a:rPr>
              <a:t>OpenFlow</a:t>
            </a:r>
            <a:r>
              <a:rPr lang="en-US" sz="2800" dirty="0" smtClean="0">
                <a:solidFill>
                  <a:schemeClr val="bg1"/>
                </a:solidFill>
              </a:rPr>
              <a:t>, DPDK examples)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but there are some low hanging fruits for optimize the P4/ODP pipeline, e.g. zero-copy I/O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ODP without DPDK is not suitable for high performance on x86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Next steps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define and implement more use cases with both </a:t>
            </a:r>
            <a:r>
              <a:rPr lang="en-US" sz="2500" dirty="0" err="1" smtClean="0">
                <a:solidFill>
                  <a:schemeClr val="bg1"/>
                </a:solidFill>
              </a:rPr>
              <a:t>backends</a:t>
            </a:r>
            <a:r>
              <a:rPr lang="en-US" sz="2500" dirty="0" smtClean="0">
                <a:solidFill>
                  <a:schemeClr val="bg1"/>
                </a:solidFill>
              </a:rPr>
              <a:t>: e.g. </a:t>
            </a:r>
            <a:r>
              <a:rPr lang="en-US" sz="2500" dirty="0" err="1" smtClean="0">
                <a:solidFill>
                  <a:schemeClr val="bg1"/>
                </a:solidFill>
              </a:rPr>
              <a:t>VxLAN</a:t>
            </a:r>
            <a:r>
              <a:rPr lang="en-US" sz="2500" dirty="0" smtClean="0">
                <a:solidFill>
                  <a:schemeClr val="bg1"/>
                </a:solidFill>
              </a:rPr>
              <a:t>, BNG, mobile gateway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more performance debugging and optimizations on P4/ODP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scalability tests and comparisons to P4/DPDK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try non-x86 high-end hardware (Cavium </a:t>
            </a:r>
            <a:r>
              <a:rPr lang="en-US" sz="2500" dirty="0" err="1" smtClean="0">
                <a:solidFill>
                  <a:schemeClr val="bg1"/>
                </a:solidFill>
              </a:rPr>
              <a:t>ThunderX</a:t>
            </a:r>
            <a:r>
              <a:rPr lang="en-US" sz="2500" dirty="0" smtClean="0">
                <a:solidFill>
                  <a:schemeClr val="bg1"/>
                </a:solidFill>
              </a:rPr>
              <a:t>) to prove portability and check performance</a:t>
            </a:r>
            <a:endParaRPr lang="hu-HU" sz="2500" dirty="0" smtClean="0">
              <a:solidFill>
                <a:schemeClr val="bg1"/>
              </a:solidFill>
            </a:endParaRPr>
          </a:p>
          <a:p>
            <a:pPr lvl="1"/>
            <a:r>
              <a:rPr lang="hu-HU" sz="2500" dirty="0" err="1" smtClean="0">
                <a:solidFill>
                  <a:schemeClr val="bg1"/>
                </a:solidFill>
              </a:rPr>
              <a:t>publish</a:t>
            </a:r>
            <a:r>
              <a:rPr lang="hu-HU" sz="2500" dirty="0" smtClean="0">
                <a:solidFill>
                  <a:schemeClr val="bg1"/>
                </a:solidFill>
              </a:rPr>
              <a:t> </a:t>
            </a:r>
            <a:r>
              <a:rPr lang="hu-HU" sz="2500" dirty="0" err="1" smtClean="0">
                <a:solidFill>
                  <a:schemeClr val="bg1"/>
                </a:solidFill>
              </a:rPr>
              <a:t>results</a:t>
            </a:r>
            <a:r>
              <a:rPr lang="hu-HU" sz="2500" dirty="0" smtClean="0">
                <a:solidFill>
                  <a:schemeClr val="bg1"/>
                </a:solidFill>
              </a:rPr>
              <a:t> </a:t>
            </a:r>
            <a:r>
              <a:rPr lang="hu-HU" sz="2500" dirty="0" err="1" smtClean="0">
                <a:solidFill>
                  <a:schemeClr val="bg1"/>
                </a:solidFill>
              </a:rPr>
              <a:t>to</a:t>
            </a:r>
            <a:r>
              <a:rPr lang="hu-HU" sz="2500" dirty="0" smtClean="0">
                <a:solidFill>
                  <a:schemeClr val="bg1"/>
                </a:solidFill>
              </a:rPr>
              <a:t> a </a:t>
            </a:r>
            <a:r>
              <a:rPr lang="hu-HU" sz="2500" dirty="0" err="1" smtClean="0">
                <a:solidFill>
                  <a:schemeClr val="bg1"/>
                </a:solidFill>
              </a:rPr>
              <a:t>hi</a:t>
            </a:r>
            <a:r>
              <a:rPr lang="en-US" sz="2500" dirty="0" err="1" smtClean="0">
                <a:solidFill>
                  <a:schemeClr val="bg1"/>
                </a:solidFill>
              </a:rPr>
              <a:t>gh</a:t>
            </a:r>
            <a:r>
              <a:rPr lang="en-US" sz="2500" dirty="0" smtClean="0">
                <a:solidFill>
                  <a:schemeClr val="bg1"/>
                </a:solidFill>
              </a:rPr>
              <a:t>-end conference, e.g. IEEE HPSR</a:t>
            </a:r>
          </a:p>
        </p:txBody>
      </p:sp>
    </p:spTree>
    <p:extLst>
      <p:ext uri="{BB962C8B-B14F-4D97-AF65-F5344CB8AC3E}">
        <p14:creationId xmlns:p14="http://schemas.microsoft.com/office/powerpoint/2010/main" val="1245905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p4 project </a:t>
            </a:r>
            <a:r>
              <a:rPr lang="hu-HU" dirty="0" err="1" smtClean="0"/>
              <a:t>members</a:t>
            </a:r>
            <a:endParaRPr lang="en-US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528638" y="1801820"/>
            <a:ext cx="4896216" cy="3849687"/>
          </a:xfrm>
        </p:spPr>
        <p:txBody>
          <a:bodyPr/>
          <a:lstStyle/>
          <a:p>
            <a:r>
              <a:rPr lang="en-US" dirty="0" err="1" smtClean="0"/>
              <a:t>Unicamp</a:t>
            </a:r>
            <a:r>
              <a:rPr lang="en-US" dirty="0"/>
              <a:t> </a:t>
            </a:r>
            <a:r>
              <a:rPr lang="en-US" dirty="0" smtClean="0"/>
              <a:t>FEEC</a:t>
            </a:r>
            <a:r>
              <a:rPr lang="hu-HU" dirty="0" smtClean="0"/>
              <a:t> (P4</a:t>
            </a:r>
            <a:r>
              <a:rPr lang="en-US" dirty="0" smtClean="0"/>
              <a:t>/ODP)</a:t>
            </a:r>
          </a:p>
          <a:p>
            <a:pPr lvl="1"/>
            <a:r>
              <a:rPr lang="en-US" dirty="0"/>
              <a:t>Christian </a:t>
            </a:r>
            <a:r>
              <a:rPr lang="hu-HU" dirty="0" smtClean="0"/>
              <a:t>E. </a:t>
            </a:r>
            <a:r>
              <a:rPr lang="en-US" dirty="0" smtClean="0"/>
              <a:t>Rothenberg</a:t>
            </a:r>
          </a:p>
          <a:p>
            <a:pPr lvl="1"/>
            <a:r>
              <a:rPr lang="en-US" dirty="0" smtClean="0"/>
              <a:t>Gyanesh Patra</a:t>
            </a:r>
          </a:p>
          <a:p>
            <a:pPr lvl="1"/>
            <a:r>
              <a:rPr lang="en-US" dirty="0"/>
              <a:t>Juan S. Mejia</a:t>
            </a:r>
          </a:p>
          <a:p>
            <a:pPr lvl="1"/>
            <a:r>
              <a:rPr lang="en-US" dirty="0" smtClean="0"/>
              <a:t>Fabricio R. </a:t>
            </a:r>
            <a:r>
              <a:rPr lang="en-US" dirty="0" err="1" smtClean="0"/>
              <a:t>Cesen</a:t>
            </a:r>
            <a:endParaRPr lang="en-US" dirty="0"/>
          </a:p>
          <a:p>
            <a:pPr lvl="1"/>
            <a:r>
              <a:rPr lang="en-US" dirty="0"/>
              <a:t>Javier R. Q. Ancieta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Ericsson Research</a:t>
            </a:r>
          </a:p>
          <a:p>
            <a:pPr lvl="1"/>
            <a:r>
              <a:rPr lang="en-US" dirty="0" smtClean="0"/>
              <a:t>Gergely </a:t>
            </a:r>
            <a:r>
              <a:rPr lang="en-US" dirty="0" err="1" smtClean="0"/>
              <a:t>Pongr</a:t>
            </a:r>
            <a:r>
              <a:rPr lang="hu-HU" dirty="0" err="1" smtClean="0"/>
              <a:t>ácz</a:t>
            </a:r>
            <a:endParaRPr lang="hu-HU" dirty="0"/>
          </a:p>
          <a:p>
            <a:pPr lvl="1"/>
            <a:r>
              <a:rPr lang="hu-HU" dirty="0" smtClean="0"/>
              <a:t>Zoltán Kiss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85580" y="1794970"/>
            <a:ext cx="4343260" cy="3849687"/>
          </a:xfrm>
        </p:spPr>
        <p:txBody>
          <a:bodyPr>
            <a:normAutofit/>
          </a:bodyPr>
          <a:lstStyle/>
          <a:p>
            <a:r>
              <a:rPr lang="hu-HU" dirty="0"/>
              <a:t>ELTE </a:t>
            </a:r>
            <a:r>
              <a:rPr lang="en-US" dirty="0" smtClean="0"/>
              <a:t>(P4/DPDK)</a:t>
            </a:r>
          </a:p>
          <a:p>
            <a:pPr lvl="1"/>
            <a:r>
              <a:rPr lang="hu-HU" dirty="0" smtClean="0"/>
              <a:t>Software </a:t>
            </a:r>
            <a:r>
              <a:rPr lang="hu-HU" dirty="0" err="1"/>
              <a:t>Lab</a:t>
            </a:r>
            <a:endParaRPr lang="hu-HU" dirty="0"/>
          </a:p>
          <a:p>
            <a:pPr lvl="2"/>
            <a:r>
              <a:rPr lang="hu-HU" dirty="0"/>
              <a:t>Máté </a:t>
            </a:r>
            <a:r>
              <a:rPr lang="hu-HU" dirty="0" smtClean="0"/>
              <a:t>Tejfel</a:t>
            </a:r>
            <a:endParaRPr lang="hu-HU" dirty="0"/>
          </a:p>
          <a:p>
            <a:pPr lvl="2"/>
            <a:r>
              <a:rPr lang="hu-HU" dirty="0"/>
              <a:t>Dániel </a:t>
            </a:r>
            <a:r>
              <a:rPr lang="hu-HU" dirty="0" smtClean="0"/>
              <a:t>Horpácsi</a:t>
            </a:r>
            <a:endParaRPr lang="hu-HU" dirty="0"/>
          </a:p>
          <a:p>
            <a:pPr lvl="2"/>
            <a:r>
              <a:rPr lang="hu-HU" dirty="0"/>
              <a:t>Dániel </a:t>
            </a:r>
            <a:r>
              <a:rPr lang="hu-HU" dirty="0" smtClean="0"/>
              <a:t>Leskó</a:t>
            </a:r>
            <a:endParaRPr lang="en-US" dirty="0" smtClean="0"/>
          </a:p>
          <a:p>
            <a:pPr lvl="2"/>
            <a:r>
              <a:rPr lang="hu-HU" dirty="0" smtClean="0"/>
              <a:t>Róbert Kitlei</a:t>
            </a:r>
            <a:endParaRPr lang="hu-HU" dirty="0"/>
          </a:p>
          <a:p>
            <a:pPr lvl="1"/>
            <a:r>
              <a:rPr lang="hu-HU" dirty="0" smtClean="0"/>
              <a:t>CNL</a:t>
            </a:r>
            <a:endParaRPr lang="hu-HU" dirty="0"/>
          </a:p>
          <a:p>
            <a:pPr lvl="2"/>
            <a:r>
              <a:rPr lang="hu-HU" dirty="0"/>
              <a:t>Sándor </a:t>
            </a:r>
            <a:r>
              <a:rPr lang="hu-HU" dirty="0" smtClean="0"/>
              <a:t>Laki</a:t>
            </a:r>
            <a:endParaRPr lang="hu-HU" dirty="0"/>
          </a:p>
          <a:p>
            <a:pPr lvl="2"/>
            <a:r>
              <a:rPr lang="hu-HU" dirty="0"/>
              <a:t>Péter </a:t>
            </a:r>
            <a:r>
              <a:rPr lang="hu-HU" dirty="0" smtClean="0"/>
              <a:t>Vörös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380" y="4189935"/>
            <a:ext cx="1828800" cy="11352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380" y="1891014"/>
            <a:ext cx="1828800" cy="1828800"/>
          </a:xfrm>
          <a:prstGeom prst="rect">
            <a:avLst/>
          </a:prstGeom>
        </p:spPr>
      </p:pic>
      <p:pic>
        <p:nvPicPr>
          <p:cNvPr id="6" name="Picture 2" descr="Logo FEEC UNIC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57" y="2898849"/>
            <a:ext cx="1828800" cy="9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57" y="5031521"/>
            <a:ext cx="1371600" cy="120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920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763" y="1817693"/>
            <a:ext cx="11136312" cy="4240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</a:t>
            </a:r>
            <a:r>
              <a:rPr lang="en-US" dirty="0"/>
              <a:t>. G. Patra, C. E. Rothenberg, and G. </a:t>
            </a:r>
            <a:r>
              <a:rPr lang="en-US" dirty="0" err="1" smtClean="0"/>
              <a:t>Pongr</a:t>
            </a:r>
            <a:r>
              <a:rPr lang="hu-HU" dirty="0" smtClean="0"/>
              <a:t>á</a:t>
            </a:r>
            <a:r>
              <a:rPr lang="en-US" dirty="0" err="1" smtClean="0"/>
              <a:t>cz</a:t>
            </a:r>
            <a:r>
              <a:rPr lang="en-US" dirty="0"/>
              <a:t>, “MACSAD: </a:t>
            </a:r>
            <a:r>
              <a:rPr lang="en-US" dirty="0" err="1"/>
              <a:t>MultiArchitecture</a:t>
            </a:r>
            <a:r>
              <a:rPr lang="en-US" dirty="0"/>
              <a:t> Compiler System for Abstract </a:t>
            </a:r>
            <a:r>
              <a:rPr lang="en-US" dirty="0" err="1"/>
              <a:t>Dataplanes</a:t>
            </a:r>
            <a:r>
              <a:rPr lang="en-US" dirty="0"/>
              <a:t> (Aka Partnering P4 with ODP),” in ACM SIGCOMM’16 Demo and Poster Session, 2016</a:t>
            </a:r>
            <a:r>
              <a:rPr lang="en-US" dirty="0" smtClean="0"/>
              <a:t>.</a:t>
            </a:r>
            <a:endParaRPr lang="hu-HU" dirty="0"/>
          </a:p>
          <a:p>
            <a:pPr marL="1071397" lvl="3" indent="0">
              <a:buNone/>
            </a:pPr>
            <a:r>
              <a:rPr lang="en-US" dirty="0" smtClean="0"/>
              <a:t> </a:t>
            </a:r>
          </a:p>
          <a:p>
            <a:r>
              <a:rPr lang="en-GB" dirty="0"/>
              <a:t>S. Laki, D. </a:t>
            </a:r>
            <a:r>
              <a:rPr lang="en-GB" dirty="0" err="1" smtClean="0"/>
              <a:t>Horp</a:t>
            </a:r>
            <a:r>
              <a:rPr lang="hu-HU" dirty="0" smtClean="0"/>
              <a:t>á</a:t>
            </a:r>
            <a:r>
              <a:rPr lang="en-GB" dirty="0" err="1" smtClean="0"/>
              <a:t>csi</a:t>
            </a:r>
            <a:r>
              <a:rPr lang="en-GB" dirty="0"/>
              <a:t>, P. </a:t>
            </a:r>
            <a:r>
              <a:rPr lang="en-GB" dirty="0" smtClean="0"/>
              <a:t>V</a:t>
            </a:r>
            <a:r>
              <a:rPr lang="hu-HU" dirty="0" smtClean="0"/>
              <a:t>ö</a:t>
            </a:r>
            <a:r>
              <a:rPr lang="en-GB" dirty="0" smtClean="0"/>
              <a:t>r</a:t>
            </a:r>
            <a:r>
              <a:rPr lang="hu-HU" dirty="0" smtClean="0"/>
              <a:t>ö</a:t>
            </a:r>
            <a:r>
              <a:rPr lang="en-GB" dirty="0" smtClean="0"/>
              <a:t>s</a:t>
            </a:r>
            <a:r>
              <a:rPr lang="en-GB" dirty="0"/>
              <a:t>, R. Kitlei, D. </a:t>
            </a:r>
            <a:r>
              <a:rPr lang="en-GB" dirty="0" err="1" smtClean="0"/>
              <a:t>Lesk</a:t>
            </a:r>
            <a:r>
              <a:rPr lang="hu-HU" dirty="0" smtClean="0"/>
              <a:t>ó</a:t>
            </a:r>
            <a:r>
              <a:rPr lang="en-GB" dirty="0" smtClean="0"/>
              <a:t>, </a:t>
            </a:r>
            <a:r>
              <a:rPr lang="en-GB" dirty="0"/>
              <a:t>and M. Tejfel, “High speed packet forwarding compiled from protocol independent data plane speciﬁcations,” in ACM SIGCOMM’16 Demo and Poster Session, 2016. </a:t>
            </a:r>
            <a:endParaRPr lang="hu-HU" dirty="0" smtClean="0"/>
          </a:p>
          <a:p>
            <a:pPr marL="1071397" lvl="3" indent="0">
              <a:buNone/>
            </a:pPr>
            <a:endParaRPr lang="en-GB" dirty="0" smtClean="0"/>
          </a:p>
          <a:p>
            <a:r>
              <a:rPr lang="en-GB" dirty="0" smtClean="0"/>
              <a:t>L</a:t>
            </a:r>
            <a:r>
              <a:rPr lang="en-GB" dirty="0"/>
              <a:t>. Csikor et al, “NFPA: Network function performance </a:t>
            </a:r>
            <a:r>
              <a:rPr lang="en-GB" dirty="0" err="1"/>
              <a:t>analyzer</a:t>
            </a:r>
            <a:r>
              <a:rPr lang="en-GB" dirty="0"/>
              <a:t>,” in IEEE NFV-SDN, 2015. </a:t>
            </a:r>
            <a:endParaRPr lang="en-GB" dirty="0" smtClean="0"/>
          </a:p>
          <a:p>
            <a:pPr lvl="1"/>
            <a:endParaRPr lang="en-US" dirty="0"/>
          </a:p>
          <a:p>
            <a:r>
              <a:rPr lang="en-US" dirty="0" smtClean="0"/>
              <a:t>GIT links: </a:t>
            </a:r>
          </a:p>
          <a:p>
            <a:pPr lvl="1"/>
            <a:r>
              <a:rPr lang="en-US" dirty="0" smtClean="0"/>
              <a:t>P4/DPDK: </a:t>
            </a:r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github.com/P4ELTE/t4p4s</a:t>
            </a:r>
            <a:endParaRPr lang="en-GB" u="sng" dirty="0" smtClean="0"/>
          </a:p>
          <a:p>
            <a:pPr lvl="1"/>
            <a:r>
              <a:rPr lang="en-US" dirty="0" smtClean="0"/>
              <a:t>P4/ODP: </a:t>
            </a:r>
            <a:r>
              <a:rPr lang="en-US" dirty="0" smtClean="0">
                <a:hlinkClick r:id="rId3"/>
              </a:rPr>
              <a:t>https://github.com/intrig-unicamp/mac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8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>
          <a:xfrm>
            <a:off x="0" y="0"/>
            <a:ext cx="12192000" cy="6868582"/>
          </a:xfrm>
          <a:prstGeom prst="rect">
            <a:avLst/>
          </a:prstGeom>
        </p:spPr>
      </p:pic>
      <p:pic>
        <p:nvPicPr>
          <p:cNvPr id="28675" name="Picture 7" descr="ERI_UF_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20" y="5235517"/>
            <a:ext cx="1570159" cy="137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4943" y="931986"/>
            <a:ext cx="11135785" cy="3877406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thank you! </a:t>
            </a:r>
            <a:br>
              <a:rPr lang="en-US" sz="96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questions, comments?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893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8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8" rIns="91428" bIns="45718" anchor="ctr"/>
          <a:lstStyle/>
          <a:p>
            <a:endParaRPr lang="sv-SE" sz="8000">
              <a:solidFill>
                <a:srgbClr val="00285F"/>
              </a:solidFill>
            </a:endParaRP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25463" y="0"/>
            <a:ext cx="9990137" cy="1565275"/>
          </a:xfrm>
        </p:spPr>
        <p:txBody>
          <a:bodyPr lIns="85703" rIns="85703"/>
          <a:lstStyle/>
          <a:p>
            <a:r>
              <a:rPr lang="en-US" dirty="0" smtClean="0">
                <a:solidFill>
                  <a:srgbClr val="FFFFFF"/>
                </a:solidFill>
                <a:latin typeface="Ericsson Capital TT" pitchFamily="2" charset="0"/>
              </a:rPr>
              <a:t>Performance vs. Flexibility</a:t>
            </a:r>
          </a:p>
        </p:txBody>
      </p:sp>
      <p:sp>
        <p:nvSpPr>
          <p:cNvPr id="62472" name="Oval 17"/>
          <p:cNvSpPr>
            <a:spLocks noChangeArrowheads="1"/>
          </p:cNvSpPr>
          <p:nvPr/>
        </p:nvSpPr>
        <p:spPr bwMode="auto">
          <a:xfrm>
            <a:off x="5103813" y="5132631"/>
            <a:ext cx="1701800" cy="163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703" tIns="54420" rIns="85703" bIns="54420" anchor="ctr"/>
          <a:lstStyle/>
          <a:p>
            <a:pPr defTabSz="1087271">
              <a:spcBef>
                <a:spcPct val="50000"/>
              </a:spcBef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7" name="Econ20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67" y="359842"/>
            <a:ext cx="444500" cy="5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11615" y="6575610"/>
            <a:ext cx="2353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Inspired by Vinod Khosla @ ONS2014</a:t>
            </a:r>
            <a:endParaRPr lang="en-US" sz="10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1726" y="1446239"/>
            <a:ext cx="9626902" cy="5065250"/>
            <a:chOff x="641726" y="1446239"/>
            <a:chExt cx="9626902" cy="5065250"/>
          </a:xfrm>
          <a:effectLst/>
        </p:grpSpPr>
        <p:cxnSp>
          <p:nvCxnSpPr>
            <p:cNvPr id="28" name="Straight Arrow Connector 27"/>
            <p:cNvCxnSpPr/>
            <p:nvPr/>
          </p:nvCxnSpPr>
          <p:spPr>
            <a:xfrm>
              <a:off x="2511066" y="5706840"/>
              <a:ext cx="667114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511066" y="1888744"/>
              <a:ext cx="0" cy="382480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895716" y="6049824"/>
              <a:ext cx="920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2400" dirty="0" smtClean="0">
                  <a:solidFill>
                    <a:schemeClr val="bg1"/>
                  </a:solidFill>
                </a:rPr>
                <a:t>Time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1726" y="1446239"/>
              <a:ext cx="19840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</a:rPr>
                <a:t>Technology Evolution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008528" y="2181579"/>
              <a:ext cx="5329084" cy="3288890"/>
            </a:xfrm>
            <a:custGeom>
              <a:avLst/>
              <a:gdLst>
                <a:gd name="connsiteX0" fmla="*/ 0 w 3996813"/>
                <a:gd name="connsiteY0" fmla="*/ 3288890 h 3288890"/>
                <a:gd name="connsiteX1" fmla="*/ 3008671 w 3996813"/>
                <a:gd name="connsiteY1" fmla="*/ 2669458 h 3288890"/>
                <a:gd name="connsiteX2" fmla="*/ 3996813 w 3996813"/>
                <a:gd name="connsiteY2" fmla="*/ 0 h 32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813" h="3288890">
                  <a:moveTo>
                    <a:pt x="0" y="3288890"/>
                  </a:moveTo>
                  <a:cubicBezTo>
                    <a:pt x="1171268" y="3253248"/>
                    <a:pt x="2342536" y="3217606"/>
                    <a:pt x="3008671" y="2669458"/>
                  </a:cubicBezTo>
                  <a:cubicBezTo>
                    <a:pt x="3674806" y="2121310"/>
                    <a:pt x="3835809" y="1060655"/>
                    <a:pt x="3996813" y="0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961956" y="4702005"/>
              <a:ext cx="0" cy="64324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107336" y="4760473"/>
              <a:ext cx="30872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dirty="0" smtClean="0">
                  <a:solidFill>
                    <a:schemeClr val="bg1"/>
                  </a:solidFill>
                </a:rPr>
                <a:t>Optimize for performance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204274" y="5777176"/>
              <a:ext cx="0" cy="27264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722840" y="6049820"/>
              <a:ext cx="9628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today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14946" y="2212761"/>
              <a:ext cx="0" cy="241748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560739" y="2884660"/>
              <a:ext cx="17078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dirty="0" smtClean="0">
                  <a:solidFill>
                    <a:schemeClr val="bg1"/>
                  </a:solidFill>
                </a:rPr>
                <a:t>Optimize for </a:t>
              </a:r>
            </a:p>
            <a:p>
              <a:pPr>
                <a:spcBef>
                  <a:spcPts val="0"/>
                </a:spcBef>
              </a:pPr>
              <a:r>
                <a:rPr lang="en-GB" dirty="0" smtClean="0">
                  <a:solidFill>
                    <a:schemeClr val="bg1"/>
                  </a:solidFill>
                </a:rPr>
                <a:t>flexibility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3105301" y="4702005"/>
              <a:ext cx="3750168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509411" y="4708877"/>
              <a:ext cx="9123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 bwMode="auto">
            <a:xfrm>
              <a:off x="7005098" y="4588457"/>
              <a:ext cx="398352" cy="34403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40600" y="5023631"/>
              <a:ext cx="10631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Inflection </a:t>
              </a:r>
            </a:p>
            <a:p>
              <a:pPr>
                <a:spcBef>
                  <a:spcPts val="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point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1518699" y="1446239"/>
            <a:ext cx="8969071" cy="445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vert="horz" wrap="none" lIns="274320" tIns="45720" rIns="2743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These are the main drivers for SDN and NFV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 smtClean="0">
              <a:solidFill>
                <a:srgbClr val="060606"/>
              </a:solidFill>
              <a:latin typeface="Arial" charset="0"/>
              <a:ea typeface="MS PGothic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meaning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more flexibility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easier and centralized control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(close to) </a:t>
            </a:r>
            <a:r>
              <a:rPr lang="hu-HU" sz="2400" dirty="0" err="1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generic</a:t>
            </a:r>
            <a: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, programmable hardware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hu-HU" sz="2400" b="0" i="0" u="none" strike="noStrike" cap="none" normalizeH="0" baseline="0" dirty="0">
              <a:ln>
                <a:noFill/>
              </a:ln>
              <a:solidFill>
                <a:srgbClr val="060606"/>
              </a:solidFill>
              <a:effectLst/>
              <a:latin typeface="Arial" charset="0"/>
              <a:ea typeface="MS PGothic" pitchFamily="34" charset="-128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but we don’t want to entirely </a:t>
            </a:r>
            <a:r>
              <a:rPr lang="hu-HU" sz="2400" b="1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sacrifice performance </a:t>
            </a:r>
            <a: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/>
            </a:r>
            <a:b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</a:br>
            <a:r>
              <a:rPr lang="hu-HU" sz="2400" dirty="0" smtClean="0">
                <a:solidFill>
                  <a:srgbClr val="060606"/>
                </a:solidFill>
                <a:latin typeface="Arial" charset="0"/>
                <a:ea typeface="MS PGothic" pitchFamily="34" charset="-128"/>
              </a:rPr>
              <a:t>in this process!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60606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38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for p4 and </a:t>
            </a:r>
            <a:r>
              <a:rPr lang="en-US" dirty="0" err="1" smtClean="0"/>
              <a:t>odp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Domain Specific Languages (e.g. P4)</a:t>
            </a:r>
          </a:p>
          <a:p>
            <a:pPr lvl="1"/>
            <a:r>
              <a:rPr lang="en-US" dirty="0" smtClean="0"/>
              <a:t>intentionally limited language</a:t>
            </a:r>
          </a:p>
          <a:p>
            <a:pPr lvl="2"/>
            <a:r>
              <a:rPr lang="en-US" dirty="0" smtClean="0"/>
              <a:t>easier for “average” developers</a:t>
            </a:r>
          </a:p>
          <a:p>
            <a:pPr lvl="2"/>
            <a:r>
              <a:rPr lang="en-US" dirty="0" smtClean="0"/>
              <a:t>better overall performance</a:t>
            </a:r>
          </a:p>
          <a:p>
            <a:pPr lvl="2"/>
            <a:r>
              <a:rPr lang="en-US" dirty="0" smtClean="0"/>
              <a:t>less “generic” errors (e.g. memory </a:t>
            </a:r>
            <a:r>
              <a:rPr lang="en-US" dirty="0" err="1" smtClean="0"/>
              <a:t>mgmt</a:t>
            </a:r>
            <a:r>
              <a:rPr lang="en-US" dirty="0" smtClean="0"/>
              <a:t>, locks)</a:t>
            </a:r>
          </a:p>
          <a:p>
            <a:pPr lvl="2"/>
            <a:r>
              <a:rPr lang="en-US" dirty="0" smtClean="0"/>
              <a:t>better for hardware vendors</a:t>
            </a:r>
          </a:p>
          <a:p>
            <a:pPr lvl="1"/>
            <a:r>
              <a:rPr lang="en-US" dirty="0" smtClean="0"/>
              <a:t>good tradeoff between high performance and flexibility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Data Plane (ODP)</a:t>
            </a:r>
          </a:p>
          <a:p>
            <a:pPr lvl="1"/>
            <a:r>
              <a:rPr lang="en-US" dirty="0" smtClean="0"/>
              <a:t>main goal is portability</a:t>
            </a:r>
          </a:p>
          <a:p>
            <a:pPr lvl="1"/>
            <a:r>
              <a:rPr lang="en-US" dirty="0" smtClean="0"/>
              <a:t>defines “good enough” abstraction for most networking tasks</a:t>
            </a:r>
          </a:p>
          <a:p>
            <a:pPr lvl="1"/>
            <a:r>
              <a:rPr lang="en-US" dirty="0" smtClean="0"/>
              <a:t>implementation quality depends on vendor support</a:t>
            </a:r>
          </a:p>
          <a:p>
            <a:pPr lvl="2"/>
            <a:r>
              <a:rPr lang="en-US" dirty="0" smtClean="0"/>
              <a:t>functionality</a:t>
            </a:r>
          </a:p>
          <a:p>
            <a:pPr lvl="2"/>
            <a:r>
              <a:rPr lang="en-US" dirty="0" smtClean="0"/>
              <a:t>packet handling performance</a:t>
            </a:r>
          </a:p>
          <a:p>
            <a:pPr lvl="2"/>
            <a:r>
              <a:rPr lang="en-US" dirty="0" smtClean="0"/>
              <a:t>scalability,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458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GB" dirty="0"/>
              <a:t> </a:t>
            </a:r>
            <a:r>
              <a:rPr lang="en-GB" dirty="0" smtClean="0"/>
              <a:t>p4/</a:t>
            </a:r>
            <a:r>
              <a:rPr lang="en-GB" dirty="0" err="1" smtClean="0"/>
              <a:t>odp</a:t>
            </a:r>
            <a:r>
              <a:rPr lang="en-GB" dirty="0" smtClean="0"/>
              <a:t> (</a:t>
            </a:r>
            <a:r>
              <a:rPr lang="en-GB" dirty="0" err="1" smtClean="0"/>
              <a:t>macsad</a:t>
            </a:r>
            <a:r>
              <a:rPr lang="en-GB" dirty="0" smtClean="0"/>
              <a:t>*) architecture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4" y="1580870"/>
            <a:ext cx="10972800" cy="4070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708" y="5952392"/>
            <a:ext cx="1015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*MACSAD = </a:t>
            </a:r>
            <a:r>
              <a:rPr lang="en-GB" dirty="0"/>
              <a:t> Multi-Architecture Compiler System for Abstract </a:t>
            </a:r>
            <a:r>
              <a:rPr lang="en-GB" dirty="0" err="1" smtClean="0"/>
              <a:t>Dataplanes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62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Multi-target</a:t>
            </a:r>
            <a:r>
              <a:rPr lang="hu-HU" dirty="0"/>
              <a:t> </a:t>
            </a:r>
            <a:r>
              <a:rPr lang="hu-HU" dirty="0" err="1" smtClean="0"/>
              <a:t>Compiler</a:t>
            </a:r>
            <a:r>
              <a:rPr lang="en-US" dirty="0" smtClean="0"/>
              <a:t> (ELTE)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12776"/>
            <a:ext cx="8174699" cy="2784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dirty="0"/>
              <a:t>1. </a:t>
            </a:r>
            <a:r>
              <a:rPr lang="hu-HU" sz="1800" b="1" dirty="0" err="1"/>
              <a:t>Hard</a:t>
            </a:r>
            <a:r>
              <a:rPr lang="en-US" sz="1800" b="1" dirty="0"/>
              <a:t>w</a:t>
            </a:r>
            <a:r>
              <a:rPr lang="hu-HU" sz="1800" b="1" dirty="0" err="1"/>
              <a:t>are</a:t>
            </a:r>
            <a:r>
              <a:rPr lang="en-US" sz="1800" b="1" dirty="0"/>
              <a:t>-</a:t>
            </a:r>
            <a:r>
              <a:rPr lang="en-US" sz="1800" b="1" dirty="0" err="1"/>
              <a:t>indep</a:t>
            </a:r>
            <a:r>
              <a:rPr lang="hu-HU" sz="1800" b="1" dirty="0" err="1"/>
              <a:t>endent</a:t>
            </a:r>
            <a:r>
              <a:rPr lang="hu-HU" sz="1800" b="1" dirty="0"/>
              <a:t> „</a:t>
            </a:r>
            <a:r>
              <a:rPr lang="en-US" sz="1800" b="1" dirty="0"/>
              <a:t>Core</a:t>
            </a:r>
            <a:r>
              <a:rPr lang="hu-HU" sz="1800" b="1" dirty="0"/>
              <a:t>”</a:t>
            </a:r>
          </a:p>
          <a:p>
            <a:pPr lvl="1"/>
            <a:r>
              <a:rPr lang="hu-HU" sz="1400" dirty="0"/>
              <a:t>P4 HLIR is </a:t>
            </a:r>
            <a:r>
              <a:rPr lang="hu-HU" sz="1400" dirty="0" err="1"/>
              <a:t>used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generate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Intermediate</a:t>
            </a:r>
            <a:r>
              <a:rPr lang="hu-HU" sz="1400" dirty="0"/>
              <a:t> </a:t>
            </a:r>
            <a:r>
              <a:rPr lang="hu-HU" sz="1400" dirty="0" err="1"/>
              <a:t>Representation</a:t>
            </a:r>
            <a:r>
              <a:rPr lang="hu-HU" sz="1400" dirty="0"/>
              <a:t> (IR)</a:t>
            </a:r>
          </a:p>
          <a:p>
            <a:pPr lvl="1"/>
            <a:r>
              <a:rPr lang="hu-HU" sz="1400" dirty="0" err="1"/>
              <a:t>Our</a:t>
            </a:r>
            <a:r>
              <a:rPr lang="hu-HU" sz="1400" dirty="0"/>
              <a:t> </a:t>
            </a:r>
            <a:r>
              <a:rPr lang="hu-HU" sz="1400" dirty="0" err="1"/>
              <a:t>core</a:t>
            </a:r>
            <a:r>
              <a:rPr lang="hu-HU" sz="1400" dirty="0"/>
              <a:t> </a:t>
            </a:r>
            <a:r>
              <a:rPr lang="hu-HU" sz="1400" dirty="0" err="1"/>
              <a:t>compiler</a:t>
            </a:r>
            <a:r>
              <a:rPr lang="hu-HU" sz="1400" dirty="0"/>
              <a:t> </a:t>
            </a:r>
            <a:r>
              <a:rPr lang="hu-HU" sz="1400" dirty="0" err="1"/>
              <a:t>compiles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IR </a:t>
            </a:r>
            <a:r>
              <a:rPr lang="hu-HU" sz="1400" dirty="0" err="1"/>
              <a:t>to</a:t>
            </a:r>
            <a:r>
              <a:rPr lang="hu-HU" sz="1400" dirty="0"/>
              <a:t> a hardware </a:t>
            </a:r>
            <a:r>
              <a:rPr lang="hu-HU" sz="1400" dirty="0" err="1"/>
              <a:t>independent</a:t>
            </a:r>
            <a:r>
              <a:rPr lang="hu-HU" sz="1400" dirty="0"/>
              <a:t> C </a:t>
            </a:r>
            <a:r>
              <a:rPr lang="hu-HU" sz="1400" dirty="0" err="1"/>
              <a:t>code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HAL API </a:t>
            </a:r>
            <a:r>
              <a:rPr lang="hu-HU" sz="1400" dirty="0" err="1"/>
              <a:t>calls</a:t>
            </a:r>
            <a:endParaRPr lang="hu-HU" sz="1400" dirty="0"/>
          </a:p>
          <a:p>
            <a:pPr marL="0" indent="0">
              <a:buNone/>
            </a:pPr>
            <a:r>
              <a:rPr lang="hu-HU" sz="1800" b="1" dirty="0"/>
              <a:t>2. </a:t>
            </a:r>
            <a:r>
              <a:rPr lang="hu-HU" sz="1800" b="1" dirty="0" err="1"/>
              <a:t>Hard</a:t>
            </a:r>
            <a:r>
              <a:rPr lang="en-US" sz="1800" b="1" dirty="0"/>
              <a:t>w</a:t>
            </a:r>
            <a:r>
              <a:rPr lang="hu-HU" sz="1800" b="1" dirty="0" err="1"/>
              <a:t>are</a:t>
            </a:r>
            <a:r>
              <a:rPr lang="en-US" sz="1800" b="1" dirty="0"/>
              <a:t>-dependent </a:t>
            </a:r>
            <a:r>
              <a:rPr lang="hu-HU" sz="1800" b="1" dirty="0"/>
              <a:t>„</a:t>
            </a:r>
            <a:r>
              <a:rPr lang="en-US" sz="1800" b="1" dirty="0"/>
              <a:t>HAL</a:t>
            </a:r>
            <a:r>
              <a:rPr lang="hu-HU" sz="1800" b="1" dirty="0"/>
              <a:t>”</a:t>
            </a:r>
          </a:p>
          <a:p>
            <a:pPr lvl="1"/>
            <a:r>
              <a:rPr lang="hu-HU" sz="1400" dirty="0" err="1"/>
              <a:t>Implementing</a:t>
            </a:r>
            <a:r>
              <a:rPr lang="hu-HU" sz="1400" dirty="0"/>
              <a:t> a </a:t>
            </a:r>
            <a:r>
              <a:rPr lang="hu-HU" sz="1400" dirty="0" err="1"/>
              <a:t>well</a:t>
            </a:r>
            <a:r>
              <a:rPr lang="hu-HU" sz="1400" dirty="0"/>
              <a:t> </a:t>
            </a:r>
            <a:r>
              <a:rPr lang="hu-HU" sz="1400" dirty="0" err="1"/>
              <a:t>defined</a:t>
            </a:r>
            <a:r>
              <a:rPr lang="hu-HU" sz="1400" dirty="0"/>
              <a:t> API </a:t>
            </a:r>
            <a:r>
              <a:rPr lang="hu-HU" sz="1400" dirty="0" err="1"/>
              <a:t>that</a:t>
            </a:r>
            <a:r>
              <a:rPr lang="hu-HU" sz="1400" dirty="0"/>
              <a:t> </a:t>
            </a:r>
            <a:r>
              <a:rPr lang="hu-HU" sz="1400" dirty="0" err="1"/>
              <a:t>fulfills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requirements</a:t>
            </a:r>
            <a:r>
              <a:rPr lang="hu-HU" sz="1400" dirty="0"/>
              <a:t> of most </a:t>
            </a:r>
            <a:r>
              <a:rPr lang="hu-HU" sz="1400" dirty="0" err="1"/>
              <a:t>hardwares</a:t>
            </a:r>
            <a:endParaRPr lang="hu-HU" sz="1400" dirty="0"/>
          </a:p>
          <a:p>
            <a:pPr lvl="1"/>
            <a:r>
              <a:rPr lang="hu-HU" sz="1400" dirty="0"/>
              <a:t>A </a:t>
            </a:r>
            <a:r>
              <a:rPr lang="hu-HU" sz="1400" dirty="0" err="1"/>
              <a:t>st</a:t>
            </a:r>
            <a:r>
              <a:rPr lang="en-US" sz="1400" dirty="0" err="1"/>
              <a:t>atic</a:t>
            </a:r>
            <a:r>
              <a:rPr lang="hu-HU" sz="1400" dirty="0"/>
              <a:t> and </a:t>
            </a:r>
            <a:r>
              <a:rPr lang="hu-HU" sz="1400" dirty="0" err="1"/>
              <a:t>thin</a:t>
            </a:r>
            <a:r>
              <a:rPr lang="hu-HU" sz="1400" dirty="0"/>
              <a:t> </a:t>
            </a:r>
            <a:r>
              <a:rPr lang="en-US" sz="1400" dirty="0"/>
              <a:t>library</a:t>
            </a:r>
            <a:r>
              <a:rPr lang="hu-HU" sz="1400" dirty="0"/>
              <a:t> </a:t>
            </a:r>
            <a:r>
              <a:rPr lang="hu-HU" sz="1400" dirty="0" err="1"/>
              <a:t>implementing</a:t>
            </a:r>
            <a:r>
              <a:rPr lang="hu-HU" sz="1400" dirty="0"/>
              <a:t> </a:t>
            </a:r>
            <a:r>
              <a:rPr lang="hu-HU" sz="1400" dirty="0" err="1"/>
              <a:t>networking</a:t>
            </a:r>
            <a:r>
              <a:rPr lang="hu-HU" sz="1400" dirty="0"/>
              <a:t> </a:t>
            </a:r>
            <a:r>
              <a:rPr lang="hu-HU" sz="1400" dirty="0" err="1"/>
              <a:t>primitives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a </a:t>
            </a:r>
            <a:r>
              <a:rPr lang="hu-HU" sz="1400" dirty="0" err="1"/>
              <a:t>given</a:t>
            </a:r>
            <a:r>
              <a:rPr lang="hu-HU" sz="1400" dirty="0"/>
              <a:t> </a:t>
            </a:r>
            <a:r>
              <a:rPr lang="hu-HU" sz="1400" dirty="0" err="1"/>
              <a:t>target</a:t>
            </a:r>
            <a:endParaRPr lang="hu-HU" sz="1400" dirty="0"/>
          </a:p>
          <a:p>
            <a:pPr lvl="1"/>
            <a:r>
              <a:rPr lang="hu-HU" sz="1400" dirty="0"/>
              <a:t>W</a:t>
            </a:r>
            <a:r>
              <a:rPr lang="en-US" sz="1400" dirty="0" err="1"/>
              <a:t>ritten</a:t>
            </a:r>
            <a:r>
              <a:rPr lang="en-US" sz="1400" dirty="0"/>
              <a:t> by a h</a:t>
            </a:r>
            <a:r>
              <a:rPr lang="hu-HU" sz="1400" dirty="0" err="1"/>
              <a:t>ardware</a:t>
            </a:r>
            <a:r>
              <a:rPr lang="hu-HU" sz="1400" dirty="0"/>
              <a:t> </a:t>
            </a:r>
            <a:r>
              <a:rPr lang="en-US" sz="1400" dirty="0"/>
              <a:t>expert</a:t>
            </a:r>
            <a:endParaRPr lang="hu-HU" sz="1200" dirty="0" smtClean="0"/>
          </a:p>
          <a:p>
            <a:pPr marL="0" indent="0">
              <a:buNone/>
            </a:pPr>
            <a:r>
              <a:rPr lang="hu-HU" sz="1800" b="1" dirty="0"/>
              <a:t>3. </a:t>
            </a:r>
            <a:r>
              <a:rPr lang="hu-HU" sz="1800" b="1" dirty="0" err="1"/>
              <a:t>Switch</a:t>
            </a:r>
            <a:r>
              <a:rPr lang="hu-HU" sz="1800" b="1" dirty="0"/>
              <a:t> program</a:t>
            </a:r>
          </a:p>
          <a:p>
            <a:pPr lvl="1"/>
            <a:r>
              <a:rPr lang="hu-HU" sz="1400" dirty="0" err="1"/>
              <a:t>Compiled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hardware-independent</a:t>
            </a:r>
            <a:r>
              <a:rPr lang="hu-HU" sz="1400" dirty="0"/>
              <a:t> C </a:t>
            </a:r>
            <a:r>
              <a:rPr lang="hu-HU" sz="1400" dirty="0" err="1"/>
              <a:t>code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„</a:t>
            </a:r>
            <a:r>
              <a:rPr lang="hu-HU" sz="1400" dirty="0" err="1"/>
              <a:t>Core</a:t>
            </a:r>
            <a:r>
              <a:rPr lang="hu-HU" sz="1400" dirty="0"/>
              <a:t>” and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target-specific</a:t>
            </a:r>
            <a:r>
              <a:rPr lang="hu-HU" sz="1400" dirty="0"/>
              <a:t> HAL</a:t>
            </a:r>
          </a:p>
          <a:p>
            <a:pPr lvl="1"/>
            <a:r>
              <a:rPr lang="hu-HU" sz="1400" dirty="0" err="1"/>
              <a:t>Resulting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a hardware </a:t>
            </a:r>
            <a:r>
              <a:rPr lang="hu-HU" sz="1400" dirty="0" err="1"/>
              <a:t>dependent</a:t>
            </a:r>
            <a:r>
              <a:rPr lang="hu-HU" sz="1400" dirty="0"/>
              <a:t> </a:t>
            </a:r>
            <a:r>
              <a:rPr lang="hu-HU" sz="1400" dirty="0" err="1"/>
              <a:t>switch</a:t>
            </a:r>
            <a:r>
              <a:rPr lang="hu-HU" sz="1400" dirty="0"/>
              <a:t> program</a:t>
            </a:r>
          </a:p>
          <a:p>
            <a:pPr marL="609585" lvl="1" indent="0">
              <a:buNone/>
            </a:pPr>
            <a:endParaRPr lang="hu-HU" sz="1200" dirty="0"/>
          </a:p>
        </p:txBody>
      </p:sp>
      <p:sp>
        <p:nvSpPr>
          <p:cNvPr id="6" name="AutoShape 2" descr="http://p4.elte.hu/pics/whatwedo.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23392" y="4677139"/>
            <a:ext cx="1835699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hu-HU" sz="1800" b="1" dirty="0">
                <a:solidFill>
                  <a:schemeClr val="tx1"/>
                </a:solidFill>
              </a:rPr>
              <a:t>P4 program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2639616" y="4821155"/>
            <a:ext cx="48005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459091" y="4312785"/>
            <a:ext cx="8526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hu-HU" sz="1400" dirty="0" smtClean="0"/>
              <a:t>P4 HLIR</a:t>
            </a:r>
            <a:endParaRPr lang="hu-HU" sz="1400" dirty="0"/>
          </a:p>
        </p:txBody>
      </p:sp>
      <p:sp>
        <p:nvSpPr>
          <p:cNvPr id="14" name="Téglalap 13"/>
          <p:cNvSpPr/>
          <p:nvPr/>
        </p:nvSpPr>
        <p:spPr>
          <a:xfrm>
            <a:off x="3311691" y="4677139"/>
            <a:ext cx="2016224" cy="8640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hu-HU" sz="1800" b="1" dirty="0" err="1">
                <a:solidFill>
                  <a:schemeClr val="tx1"/>
                </a:solidFill>
              </a:rPr>
              <a:t>Intermediate</a:t>
            </a:r>
            <a:endParaRPr lang="hu-HU" sz="1800" b="1" dirty="0">
              <a:solidFill>
                <a:schemeClr val="tx1"/>
              </a:solidFill>
            </a:endParaRPr>
          </a:p>
          <a:p>
            <a:pPr algn="ctr"/>
            <a:r>
              <a:rPr lang="hu-HU" sz="1800" b="1" dirty="0" err="1">
                <a:solidFill>
                  <a:schemeClr val="tx1"/>
                </a:solidFill>
              </a:rPr>
              <a:t>Representation</a:t>
            </a:r>
            <a:endParaRPr lang="hu-HU" sz="1800" b="1" dirty="0">
              <a:solidFill>
                <a:schemeClr val="tx1"/>
              </a:solidFill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5519936" y="4821155"/>
            <a:ext cx="105611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8784299" y="4312785"/>
            <a:ext cx="170049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hu-HU" sz="1400" dirty="0" smtClean="0"/>
              <a:t>C </a:t>
            </a:r>
            <a:r>
              <a:rPr lang="hu-HU" sz="1400" dirty="0" err="1" smtClean="0"/>
              <a:t>compiler</a:t>
            </a:r>
            <a:r>
              <a:rPr lang="hu-HU" sz="1400" dirty="0" smtClean="0"/>
              <a:t> &amp; </a:t>
            </a:r>
            <a:r>
              <a:rPr lang="hu-HU" sz="1400" dirty="0" err="1" smtClean="0"/>
              <a:t>linker</a:t>
            </a:r>
            <a:endParaRPr lang="hu-HU" sz="1400" dirty="0"/>
          </a:p>
        </p:txBody>
      </p:sp>
      <p:sp>
        <p:nvSpPr>
          <p:cNvPr id="18" name="Téglalap 17"/>
          <p:cNvSpPr/>
          <p:nvPr/>
        </p:nvSpPr>
        <p:spPr>
          <a:xfrm>
            <a:off x="6756579" y="4677139"/>
            <a:ext cx="231575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hu-HU" sz="1800" b="1" dirty="0">
                <a:solidFill>
                  <a:schemeClr val="tx1"/>
                </a:solidFill>
              </a:rPr>
              <a:t>„</a:t>
            </a:r>
            <a:r>
              <a:rPr lang="hu-HU" sz="1800" b="1" dirty="0" err="1">
                <a:solidFill>
                  <a:schemeClr val="tx1"/>
                </a:solidFill>
              </a:rPr>
              <a:t>Core</a:t>
            </a:r>
            <a:r>
              <a:rPr lang="hu-HU" sz="1800" b="1" dirty="0">
                <a:solidFill>
                  <a:schemeClr val="tx1"/>
                </a:solidFill>
              </a:rPr>
              <a:t>” </a:t>
            </a:r>
            <a:r>
              <a:rPr lang="hu-HU" sz="1800" b="1" dirty="0" err="1">
                <a:solidFill>
                  <a:schemeClr val="tx1"/>
                </a:solidFill>
              </a:rPr>
              <a:t>code</a:t>
            </a:r>
            <a:r>
              <a:rPr lang="hu-HU" sz="1800" b="1" dirty="0">
                <a:solidFill>
                  <a:schemeClr val="tx1"/>
                </a:solidFill>
              </a:rPr>
              <a:t> </a:t>
            </a:r>
            <a:r>
              <a:rPr lang="hu-HU" sz="1800" b="1" dirty="0" err="1">
                <a:solidFill>
                  <a:schemeClr val="tx1"/>
                </a:solidFill>
              </a:rPr>
              <a:t>using</a:t>
            </a:r>
            <a:r>
              <a:rPr lang="hu-HU" sz="1800" b="1" dirty="0">
                <a:solidFill>
                  <a:schemeClr val="tx1"/>
                </a:solidFill>
              </a:rPr>
              <a:t> HAL API </a:t>
            </a:r>
            <a:r>
              <a:rPr lang="hu-HU" sz="1800" b="1" dirty="0" err="1">
                <a:solidFill>
                  <a:schemeClr val="tx1"/>
                </a:solidFill>
              </a:rPr>
              <a:t>calls</a:t>
            </a:r>
            <a:endParaRPr lang="hu-HU" sz="1800" b="1" dirty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5903979" y="5829267"/>
            <a:ext cx="3168352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hu-HU" sz="1800" b="1" dirty="0">
                <a:solidFill>
                  <a:schemeClr val="tx1"/>
                </a:solidFill>
              </a:rPr>
              <a:t>HAL </a:t>
            </a:r>
            <a:r>
              <a:rPr lang="hu-HU" sz="1800" b="1" dirty="0" err="1">
                <a:solidFill>
                  <a:schemeClr val="tx1"/>
                </a:solidFill>
              </a:rPr>
              <a:t>implementation</a:t>
            </a:r>
            <a:r>
              <a:rPr lang="hu-HU" sz="1800" b="1" dirty="0">
                <a:solidFill>
                  <a:schemeClr val="tx1"/>
                </a:solidFill>
              </a:rPr>
              <a:t> </a:t>
            </a:r>
            <a:r>
              <a:rPr lang="hu-HU" sz="1800" b="1" dirty="0" err="1">
                <a:solidFill>
                  <a:schemeClr val="tx1"/>
                </a:solidFill>
              </a:rPr>
              <a:t>for</a:t>
            </a:r>
            <a:r>
              <a:rPr lang="hu-HU" sz="1800" b="1" dirty="0">
                <a:solidFill>
                  <a:schemeClr val="tx1"/>
                </a:solidFill>
              </a:rPr>
              <a:t> a </a:t>
            </a:r>
            <a:r>
              <a:rPr lang="hu-HU" sz="1800" b="1" dirty="0" err="1">
                <a:solidFill>
                  <a:schemeClr val="tx1"/>
                </a:solidFill>
              </a:rPr>
              <a:t>given</a:t>
            </a:r>
            <a:r>
              <a:rPr lang="hu-HU" sz="1800" b="1" dirty="0">
                <a:solidFill>
                  <a:schemeClr val="tx1"/>
                </a:solidFill>
              </a:rPr>
              <a:t> </a:t>
            </a:r>
            <a:r>
              <a:rPr lang="hu-HU" sz="1800" b="1" dirty="0" err="1">
                <a:solidFill>
                  <a:schemeClr val="tx1"/>
                </a:solidFill>
              </a:rPr>
              <a:t>target</a:t>
            </a:r>
            <a:endParaRPr lang="hu-HU" sz="1800" b="1" dirty="0">
              <a:solidFill>
                <a:schemeClr val="tx1"/>
              </a:solidFill>
            </a:endParaRPr>
          </a:p>
        </p:txBody>
      </p:sp>
      <p:sp>
        <p:nvSpPr>
          <p:cNvPr id="21" name="Jobbra nyíl 20"/>
          <p:cNvSpPr/>
          <p:nvPr/>
        </p:nvSpPr>
        <p:spPr>
          <a:xfrm rot="1232024">
            <a:off x="9360364" y="5024173"/>
            <a:ext cx="76808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hu-HU"/>
          </a:p>
        </p:txBody>
      </p:sp>
      <p:sp>
        <p:nvSpPr>
          <p:cNvPr id="23" name="Jobbra nyíl 22"/>
          <p:cNvSpPr/>
          <p:nvPr/>
        </p:nvSpPr>
        <p:spPr>
          <a:xfrm rot="20367976" flipV="1">
            <a:off x="9360367" y="5753652"/>
            <a:ext cx="76808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10292771" y="5205197"/>
            <a:ext cx="163218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hu-HU" sz="1800" b="1" dirty="0" err="1">
                <a:solidFill>
                  <a:schemeClr val="tx1"/>
                </a:solidFill>
              </a:rPr>
              <a:t>Switch</a:t>
            </a:r>
            <a:r>
              <a:rPr lang="hu-HU" sz="1800" b="1" dirty="0">
                <a:solidFill>
                  <a:schemeClr val="tx1"/>
                </a:solidFill>
              </a:rPr>
              <a:t> program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327915" y="4315106"/>
            <a:ext cx="13441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hu-HU" sz="1400" dirty="0" err="1" smtClean="0"/>
              <a:t>Core</a:t>
            </a:r>
            <a:r>
              <a:rPr lang="hu-HU" sz="1400" dirty="0" smtClean="0"/>
              <a:t> </a:t>
            </a:r>
            <a:r>
              <a:rPr lang="hu-HU" sz="1400" dirty="0" err="1" smtClean="0"/>
              <a:t>compiler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19927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3" grpId="0"/>
      <p:bldP spid="18" grpId="0" animBg="1"/>
      <p:bldP spid="20" grpId="0" animBg="1"/>
      <p:bldP spid="21" grpId="0" animBg="1"/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8" y="1316766"/>
            <a:ext cx="11617291" cy="36495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Evaluation</a:t>
            </a:r>
            <a:r>
              <a:rPr lang="hu-HU" dirty="0"/>
              <a:t> </a:t>
            </a:r>
            <a:r>
              <a:rPr lang="hu-HU" dirty="0" err="1" smtClean="0"/>
              <a:t>setup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5157192"/>
            <a:ext cx="109728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err="1"/>
              <a:t>TrafficGenerator</a:t>
            </a:r>
            <a:r>
              <a:rPr lang="hu-HU" sz="2000" b="1" dirty="0"/>
              <a:t> and P4Switch </a:t>
            </a:r>
            <a:r>
              <a:rPr lang="hu-HU" sz="2000" b="1" dirty="0" err="1"/>
              <a:t>nodes</a:t>
            </a:r>
            <a:endParaRPr lang="hu-HU" sz="2000" b="1" dirty="0"/>
          </a:p>
          <a:p>
            <a:pPr lvl="1"/>
            <a:r>
              <a:rPr lang="pt-BR" sz="1800" dirty="0"/>
              <a:t>Intel XEON E5-2630 </a:t>
            </a:r>
            <a:r>
              <a:rPr lang="hu-HU" sz="1800" dirty="0"/>
              <a:t>6 </a:t>
            </a:r>
            <a:r>
              <a:rPr lang="hu-HU" sz="1800" dirty="0" err="1"/>
              <a:t>cores</a:t>
            </a:r>
            <a:r>
              <a:rPr lang="hu-HU" sz="1800" dirty="0"/>
              <a:t>, 12 </a:t>
            </a:r>
            <a:r>
              <a:rPr lang="hu-HU" sz="1800" dirty="0" err="1"/>
              <a:t>threads</a:t>
            </a:r>
            <a:r>
              <a:rPr lang="hu-HU" sz="1800" dirty="0"/>
              <a:t>,</a:t>
            </a:r>
            <a:r>
              <a:rPr lang="pt-BR" sz="1800" dirty="0"/>
              <a:t> </a:t>
            </a:r>
            <a:r>
              <a:rPr lang="hu-HU" sz="1800" dirty="0"/>
              <a:t>@ </a:t>
            </a:r>
            <a:r>
              <a:rPr lang="pt-BR" sz="1800" dirty="0"/>
              <a:t>2.3GHz,</a:t>
            </a:r>
            <a:r>
              <a:rPr lang="hu-HU" sz="1800" dirty="0"/>
              <a:t> 2x8 GB DDR3 SDRAM</a:t>
            </a:r>
          </a:p>
          <a:p>
            <a:pPr lvl="1"/>
            <a:r>
              <a:rPr lang="hu-HU" sz="1800" dirty="0" err="1"/>
              <a:t>Dual</a:t>
            </a:r>
            <a:r>
              <a:rPr lang="hu-HU" sz="1800" dirty="0"/>
              <a:t> 10 </a:t>
            </a:r>
            <a:r>
              <a:rPr lang="hu-HU" sz="1800" dirty="0" err="1"/>
              <a:t>Gbps</a:t>
            </a:r>
            <a:r>
              <a:rPr lang="hu-HU" sz="1800" dirty="0"/>
              <a:t> NIC (Intel 82599ES</a:t>
            </a:r>
            <a:r>
              <a:rPr lang="hu-HU" sz="1800" dirty="0" smtClean="0"/>
              <a:t>)</a:t>
            </a:r>
          </a:p>
          <a:p>
            <a:pPr lvl="1"/>
            <a:r>
              <a:rPr lang="hu-HU" sz="1800" dirty="0" smtClean="0"/>
              <a:t>NFPA </a:t>
            </a:r>
            <a:r>
              <a:rPr lang="hu-HU" sz="1800" dirty="0" err="1" smtClean="0"/>
              <a:t>tool</a:t>
            </a:r>
            <a:r>
              <a:rPr lang="hu-HU" sz="1800" dirty="0" smtClean="0"/>
              <a:t> </a:t>
            </a:r>
            <a:r>
              <a:rPr lang="hu-HU" sz="1800" dirty="0" err="1" smtClean="0"/>
              <a:t>for</a:t>
            </a:r>
            <a:r>
              <a:rPr lang="hu-HU" sz="1800" dirty="0" smtClean="0"/>
              <a:t> </a:t>
            </a:r>
            <a:r>
              <a:rPr lang="hu-HU" sz="1800" dirty="0" err="1" smtClean="0"/>
              <a:t>automated</a:t>
            </a:r>
            <a:r>
              <a:rPr lang="hu-HU" sz="1800" dirty="0" smtClean="0"/>
              <a:t> </a:t>
            </a:r>
            <a:r>
              <a:rPr lang="hu-HU" sz="1800" dirty="0" err="1" smtClean="0"/>
              <a:t>tests</a:t>
            </a:r>
            <a:r>
              <a:rPr lang="hu-HU" sz="1800" dirty="0" smtClean="0"/>
              <a:t> </a:t>
            </a:r>
            <a:r>
              <a:rPr lang="hu-HU" sz="1800" dirty="0" err="1" smtClean="0"/>
              <a:t>with</a:t>
            </a:r>
            <a:r>
              <a:rPr lang="hu-HU" sz="1800" dirty="0" smtClean="0"/>
              <a:t> </a:t>
            </a:r>
            <a:r>
              <a:rPr lang="hu-HU" sz="1800" dirty="0" err="1" smtClean="0"/>
              <a:t>PktGen</a:t>
            </a:r>
            <a:endParaRPr lang="hu-HU" sz="1800" dirty="0"/>
          </a:p>
        </p:txBody>
      </p:sp>
      <p:sp>
        <p:nvSpPr>
          <p:cNvPr id="6" name="Szabadkézi sokszög 5"/>
          <p:cNvSpPr/>
          <p:nvPr/>
        </p:nvSpPr>
        <p:spPr>
          <a:xfrm>
            <a:off x="4175788" y="3717033"/>
            <a:ext cx="1824201" cy="384043"/>
          </a:xfrm>
          <a:custGeom>
            <a:avLst/>
            <a:gdLst>
              <a:gd name="connsiteX0" fmla="*/ 0 w 1800807"/>
              <a:gd name="connsiteY0" fmla="*/ 38628 h 863817"/>
              <a:gd name="connsiteX1" fmla="*/ 1561171 w 1800807"/>
              <a:gd name="connsiteY1" fmla="*/ 38628 h 863817"/>
              <a:gd name="connsiteX2" fmla="*/ 1784195 w 1800807"/>
              <a:gd name="connsiteY2" fmla="*/ 440072 h 863817"/>
              <a:gd name="connsiteX3" fmla="*/ 1583473 w 1800807"/>
              <a:gd name="connsiteY3" fmla="*/ 819213 h 863817"/>
              <a:gd name="connsiteX4" fmla="*/ 0 w 1800807"/>
              <a:gd name="connsiteY4" fmla="*/ 841516 h 86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807" h="863817">
                <a:moveTo>
                  <a:pt x="0" y="38628"/>
                </a:moveTo>
                <a:cubicBezTo>
                  <a:pt x="631902" y="5174"/>
                  <a:pt x="1263805" y="-28279"/>
                  <a:pt x="1561171" y="38628"/>
                </a:cubicBezTo>
                <a:cubicBezTo>
                  <a:pt x="1858537" y="105535"/>
                  <a:pt x="1780478" y="309975"/>
                  <a:pt x="1784195" y="440072"/>
                </a:cubicBezTo>
                <a:cubicBezTo>
                  <a:pt x="1787912" y="570169"/>
                  <a:pt x="1880839" y="752306"/>
                  <a:pt x="1583473" y="819213"/>
                </a:cubicBezTo>
                <a:cubicBezTo>
                  <a:pt x="1286107" y="886120"/>
                  <a:pt x="643053" y="863818"/>
                  <a:pt x="0" y="841516"/>
                </a:cubicBezTo>
              </a:path>
            </a:pathLst>
          </a:custGeom>
          <a:noFill/>
          <a:ln w="76200">
            <a:solidFill>
              <a:srgbClr val="FF0000">
                <a:alpha val="50000"/>
              </a:srgb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 flipV="1">
            <a:off x="4175787" y="3236979"/>
            <a:ext cx="1920213" cy="1344144"/>
          </a:xfrm>
          <a:custGeom>
            <a:avLst/>
            <a:gdLst>
              <a:gd name="connsiteX0" fmla="*/ 0 w 1800807"/>
              <a:gd name="connsiteY0" fmla="*/ 38628 h 863817"/>
              <a:gd name="connsiteX1" fmla="*/ 1561171 w 1800807"/>
              <a:gd name="connsiteY1" fmla="*/ 38628 h 863817"/>
              <a:gd name="connsiteX2" fmla="*/ 1784195 w 1800807"/>
              <a:gd name="connsiteY2" fmla="*/ 440072 h 863817"/>
              <a:gd name="connsiteX3" fmla="*/ 1583473 w 1800807"/>
              <a:gd name="connsiteY3" fmla="*/ 819213 h 863817"/>
              <a:gd name="connsiteX4" fmla="*/ 0 w 1800807"/>
              <a:gd name="connsiteY4" fmla="*/ 841516 h 86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807" h="863817">
                <a:moveTo>
                  <a:pt x="0" y="38628"/>
                </a:moveTo>
                <a:cubicBezTo>
                  <a:pt x="631902" y="5174"/>
                  <a:pt x="1263805" y="-28279"/>
                  <a:pt x="1561171" y="38628"/>
                </a:cubicBezTo>
                <a:cubicBezTo>
                  <a:pt x="1858537" y="105535"/>
                  <a:pt x="1780478" y="309975"/>
                  <a:pt x="1784195" y="440072"/>
                </a:cubicBezTo>
                <a:cubicBezTo>
                  <a:pt x="1787912" y="570169"/>
                  <a:pt x="1880839" y="752306"/>
                  <a:pt x="1583473" y="819213"/>
                </a:cubicBezTo>
                <a:cubicBezTo>
                  <a:pt x="1286107" y="886120"/>
                  <a:pt x="643053" y="863818"/>
                  <a:pt x="0" y="841516"/>
                </a:cubicBezTo>
              </a:path>
            </a:pathLst>
          </a:custGeom>
          <a:noFill/>
          <a:ln w="76200">
            <a:solidFill>
              <a:srgbClr val="0070C0">
                <a:alpha val="50000"/>
              </a:srgb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hu-HU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711958" y="1689967"/>
            <a:ext cx="1576585" cy="1066959"/>
            <a:chOff x="4283968" y="1131590"/>
            <a:chExt cx="1182439" cy="800219"/>
          </a:xfrm>
        </p:grpSpPr>
        <p:sp>
          <p:nvSpPr>
            <p:cNvPr id="8" name="Téglalap 7"/>
            <p:cNvSpPr/>
            <p:nvPr/>
          </p:nvSpPr>
          <p:spPr>
            <a:xfrm>
              <a:off x="4283968" y="1131590"/>
              <a:ext cx="591219" cy="80021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4875188" y="1131590"/>
              <a:ext cx="591219" cy="800219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4283968" y="1131590"/>
              <a:ext cx="1182439" cy="692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1800" b="1" dirty="0"/>
                <a:t>2 x 10 </a:t>
              </a:r>
              <a:r>
                <a:rPr lang="hu-HU" sz="1800" b="1" dirty="0" err="1"/>
                <a:t>Gbps</a:t>
              </a:r>
              <a:r>
                <a:rPr lang="hu-HU" sz="1800" b="1" dirty="0"/>
                <a:t> test </a:t>
              </a:r>
              <a:r>
                <a:rPr lang="hu-HU" sz="1800" b="1" dirty="0" err="1"/>
                <a:t>traffic</a:t>
              </a:r>
              <a:endParaRPr lang="hu-HU" sz="1800" b="1" dirty="0"/>
            </a:p>
            <a:p>
              <a:pPr algn="ctr"/>
              <a:r>
                <a:rPr lang="hu-HU" sz="1600" b="1" dirty="0"/>
                <a:t>(29.76 </a:t>
              </a:r>
              <a:r>
                <a:rPr lang="hu-HU" sz="1600" b="1" dirty="0" err="1"/>
                <a:t>Mpps</a:t>
              </a:r>
              <a:r>
                <a:rPr lang="hu-HU" sz="1600" b="1" dirty="0"/>
                <a:t>)</a:t>
              </a:r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3599724" y="1689966"/>
            <a:ext cx="1576585" cy="106695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lIns="121917" tIns="60958" rIns="121917" bIns="60958" rtlCol="0" anchor="ctr">
            <a:normAutofit/>
          </a:bodyPr>
          <a:lstStyle/>
          <a:p>
            <a:pPr algn="ctr"/>
            <a:r>
              <a:rPr lang="hu-HU" sz="1800" b="1" dirty="0"/>
              <a:t>1 x 10 </a:t>
            </a:r>
            <a:r>
              <a:rPr lang="hu-HU" sz="1800" b="1" dirty="0" err="1"/>
              <a:t>Gbps</a:t>
            </a:r>
            <a:r>
              <a:rPr lang="hu-HU" sz="1800" b="1" dirty="0"/>
              <a:t> test </a:t>
            </a:r>
            <a:r>
              <a:rPr lang="hu-HU" sz="1800" b="1" dirty="0" err="1"/>
              <a:t>traffic</a:t>
            </a:r>
            <a:endParaRPr lang="hu-HU" sz="1800" b="1" dirty="0"/>
          </a:p>
          <a:p>
            <a:pPr algn="ctr"/>
            <a:r>
              <a:rPr lang="hu-HU" sz="1600" b="1" dirty="0"/>
              <a:t>(14.88 </a:t>
            </a:r>
            <a:r>
              <a:rPr lang="hu-HU" sz="1600" b="1" dirty="0" err="1"/>
              <a:t>Mpps</a:t>
            </a:r>
            <a:r>
              <a:rPr lang="hu-HU" sz="1600" b="1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599723" y="1220755"/>
            <a:ext cx="3688820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hu-HU" dirty="0" err="1" smtClean="0"/>
              <a:t>Evaluation</a:t>
            </a:r>
            <a:r>
              <a:rPr lang="hu-HU" dirty="0" smtClean="0"/>
              <a:t> </a:t>
            </a:r>
            <a:r>
              <a:rPr lang="hu-HU" dirty="0" err="1" smtClean="0"/>
              <a:t>scenarios</a:t>
            </a:r>
            <a:endParaRPr lang="hu-HU" dirty="0"/>
          </a:p>
        </p:txBody>
      </p:sp>
      <p:cxnSp>
        <p:nvCxnSpPr>
          <p:cNvPr id="19" name="Egyenes összekötő 18"/>
          <p:cNvCxnSpPr/>
          <p:nvPr/>
        </p:nvCxnSpPr>
        <p:spPr>
          <a:xfrm>
            <a:off x="3599723" y="1604797"/>
            <a:ext cx="36888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14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L2 </a:t>
            </a:r>
            <a:r>
              <a:rPr lang="hu-HU" dirty="0" err="1" smtClean="0"/>
              <a:t>forwarding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557380"/>
            <a:ext cx="2339615" cy="457085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normAutofit fontScale="85000" lnSpcReduction="20000"/>
          </a:bodyPr>
          <a:lstStyle/>
          <a:p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lookup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endParaRPr lang="hu-HU" dirty="0" smtClean="0"/>
          </a:p>
          <a:p>
            <a:pPr lvl="1"/>
            <a:r>
              <a:rPr lang="en-US" dirty="0" smtClean="0"/>
              <a:t>SMAC</a:t>
            </a:r>
            <a:r>
              <a:rPr lang="hu-HU" dirty="0" smtClean="0"/>
              <a:t> &amp; </a:t>
            </a:r>
            <a:r>
              <a:rPr lang="en-US" dirty="0" smtClean="0"/>
              <a:t>DMAC</a:t>
            </a:r>
            <a:endParaRPr lang="hu-HU" dirty="0" smtClean="0"/>
          </a:p>
          <a:p>
            <a:pPr lvl="1"/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maches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Generating</a:t>
            </a:r>
            <a:r>
              <a:rPr lang="hu-HU" dirty="0" smtClean="0"/>
              <a:t> </a:t>
            </a:r>
            <a:r>
              <a:rPr lang="hu-HU" dirty="0" err="1" smtClean="0"/>
              <a:t>digests</a:t>
            </a:r>
            <a:endParaRPr lang="hu-HU" dirty="0" smtClean="0"/>
          </a:p>
          <a:p>
            <a:pPr lvl="1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unseen</a:t>
            </a:r>
            <a:r>
              <a:rPr lang="hu-HU" dirty="0" smtClean="0"/>
              <a:t> </a:t>
            </a:r>
            <a:r>
              <a:rPr lang="en-US" dirty="0" smtClean="0"/>
              <a:t>S</a:t>
            </a:r>
            <a:r>
              <a:rPr lang="hu-HU" dirty="0" err="1" smtClean="0"/>
              <a:t>MACs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Demo</a:t>
            </a:r>
            <a:r>
              <a:rPr lang="hu-HU" dirty="0" smtClean="0"/>
              <a:t> </a:t>
            </a:r>
            <a:r>
              <a:rPr lang="hu-HU" dirty="0" err="1" smtClean="0"/>
              <a:t>controller</a:t>
            </a:r>
            <a:r>
              <a:rPr lang="hu-HU" dirty="0"/>
              <a:t> </a:t>
            </a:r>
            <a:r>
              <a:rPr lang="hu-HU" dirty="0" err="1" smtClean="0"/>
              <a:t>fills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 </a:t>
            </a:r>
            <a:r>
              <a:rPr lang="en-US" dirty="0" smtClean="0"/>
              <a:t>SMAC </a:t>
            </a:r>
            <a:r>
              <a:rPr lang="hu-HU" dirty="0" smtClean="0"/>
              <a:t>and </a:t>
            </a:r>
            <a:r>
              <a:rPr lang="en-US" dirty="0" smtClean="0"/>
              <a:t>DMAC </a:t>
            </a: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digest</a:t>
            </a:r>
            <a:r>
              <a:rPr lang="hu-HU" dirty="0" smtClean="0"/>
              <a:t> </a:t>
            </a:r>
            <a:r>
              <a:rPr lang="hu-HU" dirty="0" err="1" smtClean="0"/>
              <a:t>received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6" y="1570333"/>
            <a:ext cx="1576585" cy="126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0128447" y="2887415"/>
            <a:ext cx="1576585" cy="1092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hu-HU" sz="2100" b="1" dirty="0"/>
              <a:t>1 x 10 </a:t>
            </a:r>
            <a:r>
              <a:rPr lang="hu-HU" sz="2100" b="1" dirty="0" err="1"/>
              <a:t>Gbps</a:t>
            </a:r>
            <a:r>
              <a:rPr lang="hu-HU" sz="2100" b="1" dirty="0"/>
              <a:t> TX </a:t>
            </a:r>
            <a:r>
              <a:rPr lang="hu-HU" sz="2100" b="1" dirty="0" err="1"/>
              <a:t>rate</a:t>
            </a:r>
            <a:endParaRPr lang="hu-HU" sz="2100" b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514005"/>
              </p:ext>
            </p:extLst>
          </p:nvPr>
        </p:nvGraphicFramePr>
        <p:xfrm>
          <a:off x="3235570" y="1573823"/>
          <a:ext cx="6497516" cy="454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421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</a:t>
            </a:r>
            <a:r>
              <a:rPr lang="en-US" dirty="0" smtClean="0"/>
              <a:t>3</a:t>
            </a:r>
            <a:r>
              <a:rPr lang="hu-HU" dirty="0" smtClean="0"/>
              <a:t> </a:t>
            </a:r>
            <a:r>
              <a:rPr lang="en-US" dirty="0" smtClean="0"/>
              <a:t>routing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557380"/>
            <a:ext cx="2339615" cy="457085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normAutofit fontScale="92500" lnSpcReduction="10000"/>
          </a:bodyPr>
          <a:lstStyle/>
          <a:p>
            <a:r>
              <a:rPr lang="hu-HU" dirty="0" err="1"/>
              <a:t>Simple</a:t>
            </a:r>
            <a:r>
              <a:rPr lang="hu-HU" dirty="0"/>
              <a:t> L3 </a:t>
            </a:r>
            <a:r>
              <a:rPr lang="hu-HU" dirty="0" err="1" smtClean="0"/>
              <a:t>example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lookup</a:t>
            </a:r>
            <a:r>
              <a:rPr lang="hu-HU" dirty="0"/>
              <a:t> </a:t>
            </a:r>
            <a:r>
              <a:rPr lang="hu-HU" dirty="0" err="1"/>
              <a:t>tables</a:t>
            </a:r>
            <a:endParaRPr lang="hu-HU" dirty="0"/>
          </a:p>
          <a:p>
            <a:pPr lvl="1"/>
            <a:r>
              <a:rPr lang="hu-HU" dirty="0" smtClean="0"/>
              <a:t>I</a:t>
            </a:r>
            <a:r>
              <a:rPr lang="en-US" dirty="0" smtClean="0"/>
              <a:t>P</a:t>
            </a:r>
            <a:r>
              <a:rPr lang="hu-HU" dirty="0" smtClean="0"/>
              <a:t>v4_</a:t>
            </a:r>
            <a:r>
              <a:rPr lang="hu-HU" dirty="0" err="1" smtClean="0"/>
              <a:t>lpm</a:t>
            </a:r>
            <a:r>
              <a:rPr lang="hu-HU" dirty="0"/>
              <a:t>, </a:t>
            </a:r>
            <a:r>
              <a:rPr lang="hu-HU" dirty="0" err="1"/>
              <a:t>nexthops</a:t>
            </a:r>
            <a:r>
              <a:rPr lang="hu-HU" dirty="0"/>
              <a:t>, </a:t>
            </a:r>
            <a:r>
              <a:rPr lang="hu-HU" dirty="0" err="1"/>
              <a:t>send</a:t>
            </a:r>
            <a:r>
              <a:rPr lang="hu-HU" dirty="0"/>
              <a:t>_</a:t>
            </a:r>
            <a:r>
              <a:rPr lang="hu-HU" dirty="0" err="1"/>
              <a:t>frame</a:t>
            </a:r>
            <a:endParaRPr lang="hu-HU" dirty="0"/>
          </a:p>
          <a:p>
            <a:pPr lvl="1"/>
            <a:r>
              <a:rPr lang="hu-HU" dirty="0" smtClean="0"/>
              <a:t>L</a:t>
            </a:r>
            <a:r>
              <a:rPr lang="en-US" dirty="0" smtClean="0"/>
              <a:t>PM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exact</a:t>
            </a:r>
            <a:r>
              <a:rPr lang="hu-HU" dirty="0"/>
              <a:t> </a:t>
            </a:r>
            <a:r>
              <a:rPr lang="hu-HU" dirty="0" err="1" smtClean="0"/>
              <a:t>matches</a:t>
            </a:r>
            <a:endParaRPr lang="en-US" dirty="0" smtClean="0"/>
          </a:p>
          <a:p>
            <a:pPr lvl="1"/>
            <a:endParaRPr lang="hu-HU" dirty="0"/>
          </a:p>
          <a:p>
            <a:r>
              <a:rPr lang="hu-HU" dirty="0" err="1"/>
              <a:t>Demo</a:t>
            </a:r>
            <a:r>
              <a:rPr lang="hu-HU" dirty="0"/>
              <a:t> </a:t>
            </a:r>
            <a:r>
              <a:rPr lang="hu-HU" dirty="0" err="1"/>
              <a:t>controller</a:t>
            </a:r>
            <a:r>
              <a:rPr lang="hu-HU" dirty="0"/>
              <a:t> </a:t>
            </a:r>
            <a:r>
              <a:rPr lang="hu-HU" dirty="0" err="1"/>
              <a:t>fills</a:t>
            </a:r>
            <a:r>
              <a:rPr lang="hu-HU" dirty="0"/>
              <a:t> </a:t>
            </a:r>
            <a:r>
              <a:rPr lang="hu-HU" dirty="0" err="1"/>
              <a:t>tables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 smtClean="0"/>
              <a:t>advance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6" y="1570333"/>
            <a:ext cx="1576585" cy="126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0128447" y="2887415"/>
            <a:ext cx="1576585" cy="1092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hu-HU" sz="2100" b="1" dirty="0"/>
              <a:t>1 x 10 </a:t>
            </a:r>
            <a:r>
              <a:rPr lang="hu-HU" sz="2100" b="1" dirty="0" err="1"/>
              <a:t>Gbps</a:t>
            </a:r>
            <a:r>
              <a:rPr lang="hu-HU" sz="2100" b="1" dirty="0"/>
              <a:t> TX </a:t>
            </a:r>
            <a:r>
              <a:rPr lang="hu-HU" sz="2100" b="1" dirty="0" err="1"/>
              <a:t>rate</a:t>
            </a:r>
            <a:endParaRPr lang="hu-HU" sz="21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010762"/>
              </p:ext>
            </p:extLst>
          </p:nvPr>
        </p:nvGraphicFramePr>
        <p:xfrm>
          <a:off x="3244362" y="1570333"/>
          <a:ext cx="6506307" cy="456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580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817692"/>
            <a:ext cx="11136312" cy="44336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P4/DPDK has a Freescale LS2085 (ARM) variant</a:t>
            </a:r>
          </a:p>
          <a:p>
            <a:pPr lvl="1"/>
            <a:r>
              <a:rPr lang="en-US" dirty="0" smtClean="0"/>
              <a:t>good L2 performance: ~2.5 </a:t>
            </a:r>
            <a:r>
              <a:rPr lang="en-US" dirty="0" err="1" smtClean="0"/>
              <a:t>Mpps</a:t>
            </a:r>
            <a:r>
              <a:rPr lang="en-US" dirty="0" smtClean="0"/>
              <a:t> per core, ~18 </a:t>
            </a:r>
            <a:r>
              <a:rPr lang="en-US" dirty="0" err="1" smtClean="0"/>
              <a:t>Mpps</a:t>
            </a:r>
            <a:r>
              <a:rPr lang="en-US" dirty="0" smtClean="0"/>
              <a:t> per board</a:t>
            </a:r>
          </a:p>
          <a:p>
            <a:pPr lvl="1"/>
            <a:r>
              <a:rPr lang="en-US" dirty="0" smtClean="0"/>
              <a:t>other use cases are under test</a:t>
            </a:r>
          </a:p>
          <a:p>
            <a:pPr lvl="1"/>
            <a:endParaRPr lang="en-US" dirty="0" smtClean="0"/>
          </a:p>
          <a:p>
            <a:r>
              <a:rPr lang="en-US" dirty="0"/>
              <a:t>P4/DPDK scales </a:t>
            </a:r>
            <a:r>
              <a:rPr lang="en-US" dirty="0" smtClean="0"/>
              <a:t>well until hitting interface limit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P4/ODP has a </a:t>
            </a:r>
            <a:r>
              <a:rPr lang="en-US" dirty="0" err="1" smtClean="0"/>
              <a:t>BananaPi</a:t>
            </a:r>
            <a:r>
              <a:rPr lang="en-US" dirty="0" smtClean="0"/>
              <a:t> (ARM) variant</a:t>
            </a:r>
          </a:p>
          <a:p>
            <a:pPr lvl="1"/>
            <a:r>
              <a:rPr lang="en-US" dirty="0" smtClean="0"/>
              <a:t>not built for high-performance, but proves easy portability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P4/ODP is compiled to Cavium </a:t>
            </a:r>
            <a:r>
              <a:rPr lang="en-US" dirty="0" err="1" smtClean="0"/>
              <a:t>ThunderX</a:t>
            </a:r>
            <a:endParaRPr lang="en-US" dirty="0" smtClean="0"/>
          </a:p>
          <a:p>
            <a:pPr lvl="1"/>
            <a:r>
              <a:rPr lang="en-US" dirty="0" smtClean="0"/>
              <a:t>high-end ARM-based network processor with 48 cores and high-perf buses</a:t>
            </a:r>
          </a:p>
          <a:p>
            <a:pPr lvl="1"/>
            <a:r>
              <a:rPr lang="en-US" dirty="0" smtClean="0"/>
              <a:t>first results are coming soon</a:t>
            </a:r>
          </a:p>
          <a:p>
            <a:pPr lvl="1"/>
            <a:endParaRPr lang="en-US" dirty="0"/>
          </a:p>
          <a:p>
            <a:r>
              <a:rPr lang="en-US" dirty="0" smtClean="0"/>
              <a:t>P4/ODP has a </a:t>
            </a:r>
            <a:r>
              <a:rPr lang="en-US" dirty="0" err="1" smtClean="0"/>
              <a:t>Netmap</a:t>
            </a:r>
            <a:r>
              <a:rPr lang="en-US" dirty="0" smtClean="0"/>
              <a:t> based backend as well</a:t>
            </a:r>
          </a:p>
          <a:p>
            <a:pPr lvl="1"/>
            <a:r>
              <a:rPr lang="en-US" dirty="0" smtClean="0"/>
              <a:t>performance is almost identical to DPDK on x86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62" y="2450142"/>
            <a:ext cx="3598861" cy="158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Brace 4"/>
          <p:cNvSpPr/>
          <p:nvPr/>
        </p:nvSpPr>
        <p:spPr bwMode="auto">
          <a:xfrm>
            <a:off x="7051431" y="2444262"/>
            <a:ext cx="465992" cy="1590187"/>
          </a:xfrm>
          <a:prstGeom prst="leftBrace">
            <a:avLst>
              <a:gd name="adj1" fmla="val 8333"/>
              <a:gd name="adj2" fmla="val 35072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8492" y="4034449"/>
            <a:ext cx="298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results from </a:t>
            </a:r>
            <a:r>
              <a:rPr lang="en-US" sz="1400" i="1" dirty="0" err="1" smtClean="0"/>
              <a:t>SigComm</a:t>
            </a:r>
            <a:r>
              <a:rPr lang="en-US" sz="1400" i="1" dirty="0" smtClean="0"/>
              <a:t> 2016 demo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26054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W6k3VCakConsksQhs0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PresentationTemplate2011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PresentationTemplate2011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PresentationTemplate2011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PresentationTemplate2011</Template>
  <TotalTime>96100</TotalTime>
  <Words>891</Words>
  <Application>Microsoft Office PowerPoint</Application>
  <PresentationFormat>Custom</PresentationFormat>
  <Paragraphs>166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PresentationTemplate2011</vt:lpstr>
      <vt:lpstr>1_PresentationTemplate2011</vt:lpstr>
      <vt:lpstr>p4 over odp solution, results and comparison to a different approach</vt:lpstr>
      <vt:lpstr>Performance vs. Flexibility</vt:lpstr>
      <vt:lpstr>the role for p4 and odp</vt:lpstr>
      <vt:lpstr>the  p4/odp (macsad*) architecture</vt:lpstr>
      <vt:lpstr>Multi-target Compiler (ELTE)</vt:lpstr>
      <vt:lpstr>Evaluation setup</vt:lpstr>
      <vt:lpstr>L2 forwarding</vt:lpstr>
      <vt:lpstr>L3 routing</vt:lpstr>
      <vt:lpstr>some more results</vt:lpstr>
      <vt:lpstr>Summary and next steps</vt:lpstr>
      <vt:lpstr>p4 project members</vt:lpstr>
      <vt:lpstr>references</vt:lpstr>
      <vt:lpstr>thank you!   questions,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SoftCOM 2014, Split</dc:title>
  <dc:subject>Networked Society Essentials slide pack__FINAL</dc:subject>
  <dc:creator>Sándor Albrecht</dc:creator>
  <dc:description>Rev A</dc:description>
  <cp:lastModifiedBy>egerpon</cp:lastModifiedBy>
  <cp:revision>1012</cp:revision>
  <cp:lastPrinted>2014-08-15T07:29:33Z</cp:lastPrinted>
  <dcterms:created xsi:type="dcterms:W3CDTF">2011-05-13T11:23:18Z</dcterms:created>
  <dcterms:modified xsi:type="dcterms:W3CDTF">2017-03-08T10:11:45Z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Confidential</vt:lpwstr>
  </property>
  <property fmtid="{D5CDD505-2E9C-101B-9397-08002B2CF9AE}" pid="13" name="txtConfLabel">
    <vt:lpwstr>Commercial in confidence</vt:lpwstr>
  </property>
  <property fmtid="{D5CDD505-2E9C-101B-9397-08002B2CF9AE}" pid="14" name="optUseConfClass">
    <vt:bool>false</vt:bool>
  </property>
  <property fmtid="{D5CDD505-2E9C-101B-9397-08002B2CF9AE}" pid="15" name="optUseConfLabel">
    <vt:bool>true</vt:bool>
  </property>
  <property fmtid="{D5CDD505-2E9C-101B-9397-08002B2CF9AE}" pid="16" name="optFooterCVLDocNo">
    <vt:bool>false</vt:bool>
  </property>
  <property fmtid="{D5CDD505-2E9C-101B-9397-08002B2CF9AE}" pid="17" name="optFooterCVLCopyright">
    <vt:bool>true</vt:bool>
  </property>
  <property fmtid="{D5CDD505-2E9C-101B-9397-08002B2CF9AE}" pid="18" name="optEnterText1">
    <vt:bool>false</vt:bool>
  </property>
  <property fmtid="{D5CDD505-2E9C-101B-9397-08002B2CF9AE}" pid="19" name="optFooterCVLConfLabel">
    <vt:bool>false</vt:bool>
  </property>
  <property fmtid="{D5CDD505-2E9C-101B-9397-08002B2CF9AE}" pid="20" name="optEnterText2">
    <vt:bool>true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>© Ericsson AB 2014</vt:lpwstr>
  </property>
  <property fmtid="{D5CDD505-2E9C-101B-9397-08002B2CF9AE}" pid="27" name="MiddleFooterField">
    <vt:lpwstr/>
  </property>
  <property fmtid="{D5CDD505-2E9C-101B-9397-08002B2CF9AE}" pid="28" name="RightFooterField">
    <vt:lpwstr>SoftCOM 2014, Split</vt:lpwstr>
  </property>
  <property fmtid="{D5CDD505-2E9C-101B-9397-08002B2CF9AE}" pid="29" name="RightFooterField2">
    <vt:lpwstr>2014-09-15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/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A</vt:lpwstr>
  </property>
  <property fmtid="{D5CDD505-2E9C-101B-9397-08002B2CF9AE}" pid="42" name="DocName">
    <vt:lpwstr>PRESENTATION</vt:lpwstr>
  </property>
  <property fmtid="{D5CDD505-2E9C-101B-9397-08002B2CF9AE}" pid="43" name="Title">
    <vt:lpwstr>SoftCOM 2014, Split</vt:lpwstr>
  </property>
  <property fmtid="{D5CDD505-2E9C-101B-9397-08002B2CF9AE}" pid="44" name="Date">
    <vt:lpwstr>2014-09-15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