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6" r:id="rId7"/>
  </p:sldMasterIdLst>
  <p:notesMasterIdLst>
    <p:notesMasterId r:id="rId10"/>
  </p:notesMasterIdLst>
  <p:handoutMasterIdLst>
    <p:handoutMasterId r:id="rId11"/>
  </p:handoutMasterIdLst>
  <p:sldIdLst>
    <p:sldId id="633" r:id="rId8"/>
    <p:sldId id="634" r:id="rId9"/>
  </p:sldIdLst>
  <p:sldSz cx="12192000" cy="6858000"/>
  <p:notesSz cx="9931400" cy="14351000"/>
  <p:embeddedFontLst>
    <p:embeddedFont>
      <p:font typeface="Arial Unicode J" panose="020B0604020202020204" pitchFamily="34" charset="-128"/>
      <p:regular r:id="rId12"/>
    </p:embeddedFont>
    <p:embeddedFont>
      <p:font typeface="Ericsson Capital TT" panose="02000503000000020004" pitchFamily="2" charset="0"/>
      <p:regular r:id="rId13"/>
    </p:embeddedFont>
  </p:embeddedFont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9933FF"/>
    <a:srgbClr val="FF9900"/>
    <a:srgbClr val="FF3300"/>
    <a:srgbClr val="8BC5FF"/>
    <a:srgbClr val="89BA17"/>
    <a:srgbClr val="80008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36" autoAdjust="0"/>
    <p:restoredTop sz="93807" autoAdjust="0"/>
  </p:normalViewPr>
  <p:slideViewPr>
    <p:cSldViewPr snapToObjects="1">
      <p:cViewPr>
        <p:scale>
          <a:sx n="60" d="100"/>
          <a:sy n="60" d="100"/>
        </p:scale>
        <p:origin x="-1062" y="-198"/>
      </p:cViewPr>
      <p:guideLst>
        <p:guide orient="horz" pos="1136"/>
        <p:guide orient="horz" pos="4110"/>
        <p:guide orient="horz" pos="151"/>
        <p:guide orient="horz" pos="2449"/>
        <p:guide orient="horz" pos="3566"/>
        <p:guide orient="horz" pos="2545"/>
        <p:guide orient="horz" pos="3840"/>
        <p:guide pos="6625"/>
        <p:guide pos="2588"/>
        <p:guide pos="5091"/>
        <p:guide pos="4969"/>
        <p:guide pos="3779"/>
        <p:guide pos="3901"/>
        <p:guide pos="331"/>
        <p:guide pos="271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Objects="1">
      <p:cViewPr varScale="1">
        <p:scale>
          <a:sx n="64" d="100"/>
          <a:sy n="64" d="100"/>
        </p:scale>
        <p:origin x="-3414" y="-126"/>
      </p:cViewPr>
      <p:guideLst>
        <p:guide orient="horz" pos="4520"/>
        <p:guide pos="31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font" Target="fonts/font2.fntdata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font" Target="fonts/font1.fntdata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8645" tIns="69323" rIns="138645" bIns="69323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7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5G Rev D </a:t>
            </a:r>
            <a:endParaRPr lang="en-US" dirty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6100" y="0"/>
            <a:ext cx="4303713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8645" tIns="69323" rIns="138645" bIns="69323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7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2015-09-15 </a:t>
            </a:r>
            <a:endParaRPr lang="en-US" dirty="0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3630275"/>
            <a:ext cx="4302125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8645" tIns="69323" rIns="138645" bIns="69323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7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© Ericsson AB 2015 </a:t>
            </a:r>
            <a:endParaRPr lang="en-US" dirty="0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6100" y="13630275"/>
            <a:ext cx="4303713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8645" tIns="69323" rIns="138645" bIns="69323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7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8B0355D-F9AA-40F0-9852-F358CE6E4C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81243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"/>
          </p:nvPr>
        </p:nvSpPr>
        <p:spPr>
          <a:xfrm>
            <a:off x="5626100" y="0"/>
            <a:ext cx="4303713" cy="719138"/>
          </a:xfrm>
          <a:prstGeom prst="rect">
            <a:avLst/>
          </a:prstGeom>
        </p:spPr>
        <p:txBody>
          <a:bodyPr vert="horz" lIns="131257" tIns="65628" rIns="131257" bIns="65628" rtlCol="0"/>
          <a:lstStyle>
            <a:lvl1pPr algn="r">
              <a:spcBef>
                <a:spcPct val="50000"/>
              </a:spcBef>
              <a:defRPr sz="17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2015-09-15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5"/>
          </p:nvPr>
        </p:nvSpPr>
        <p:spPr>
          <a:xfrm>
            <a:off x="5626100" y="13630275"/>
            <a:ext cx="4303713" cy="719138"/>
          </a:xfrm>
          <a:prstGeom prst="rect">
            <a:avLst/>
          </a:prstGeom>
        </p:spPr>
        <p:txBody>
          <a:bodyPr vert="horz" lIns="131257" tIns="65628" rIns="131257" bIns="65628" rtlCol="0" anchor="b"/>
          <a:lstStyle>
            <a:lvl1pPr algn="r">
              <a:spcBef>
                <a:spcPct val="50000"/>
              </a:spcBef>
              <a:defRPr sz="17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63858C4-0275-49D0-BEB2-34C2D48D02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19138"/>
          </a:xfrm>
          <a:prstGeom prst="rect">
            <a:avLst/>
          </a:prstGeom>
        </p:spPr>
        <p:txBody>
          <a:bodyPr vert="horz" lIns="131257" tIns="65628" rIns="131257" bIns="65628" rtlCol="0"/>
          <a:lstStyle>
            <a:lvl1pPr algn="l">
              <a:spcBef>
                <a:spcPct val="50000"/>
              </a:spcBef>
              <a:defRPr sz="17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5G Rev D </a:t>
            </a:r>
            <a:endParaRPr lang="en-US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 idx="2"/>
          </p:nvPr>
        </p:nvSpPr>
        <p:spPr>
          <a:xfrm>
            <a:off x="182563" y="1076325"/>
            <a:ext cx="9566275" cy="5381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1257" tIns="65628" rIns="131257" bIns="65628" rtlCol="0" anchor="ctr"/>
          <a:lstStyle/>
          <a:p>
            <a:pPr lvl="0"/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0275"/>
            <a:ext cx="4302125" cy="719138"/>
          </a:xfrm>
          <a:prstGeom prst="rect">
            <a:avLst/>
          </a:prstGeom>
        </p:spPr>
        <p:txBody>
          <a:bodyPr vert="horz" lIns="131257" tIns="65628" rIns="131257" bIns="65628" rtlCol="0" anchor="b"/>
          <a:lstStyle>
            <a:lvl1pPr algn="l">
              <a:spcBef>
                <a:spcPct val="50000"/>
              </a:spcBef>
              <a:defRPr sz="17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© Ericsson AB 2015 </a:t>
            </a:r>
            <a:endParaRPr lang="en-US" dirty="0"/>
          </a:p>
        </p:txBody>
      </p:sp>
      <p:sp>
        <p:nvSpPr>
          <p:cNvPr id="7" name="Notes Placeholder 6"/>
          <p:cNvSpPr>
            <a:spLocks noGrp="1"/>
          </p:cNvSpPr>
          <p:nvPr>
            <p:ph type="body" sz="quarter" idx="3"/>
          </p:nvPr>
        </p:nvSpPr>
        <p:spPr>
          <a:xfrm>
            <a:off x="993775" y="6816725"/>
            <a:ext cx="7943850" cy="6457950"/>
          </a:xfrm>
          <a:prstGeom prst="rect">
            <a:avLst/>
          </a:prstGeom>
        </p:spPr>
        <p:txBody>
          <a:bodyPr vert="horz" lIns="131257" tIns="65628" rIns="131257" bIns="65628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5813991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Info"/>
          <p:cNvSpPr txBox="1">
            <a:spLocks noChangeArrowheads="1"/>
          </p:cNvSpPr>
          <p:nvPr/>
        </p:nvSpPr>
        <p:spPr bwMode="auto">
          <a:xfrm>
            <a:off x="-2019300" y="2828925"/>
            <a:ext cx="19685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defRPr/>
            </a:pPr>
            <a:r>
              <a:rPr lang="en-US" sz="1200" smtClean="0">
                <a:solidFill>
                  <a:srgbClr val="FFFFFF"/>
                </a:solidFill>
                <a:cs typeface="Arial" charset="0"/>
              </a:rPr>
              <a:t>Slide title</a:t>
            </a:r>
          </a:p>
          <a:p>
            <a:pPr algn="r" eaLnBrk="1" hangingPunct="1">
              <a:spcBef>
                <a:spcPct val="0"/>
              </a:spcBef>
              <a:defRPr/>
            </a:pPr>
            <a:r>
              <a:rPr lang="en-US" sz="1200" smtClean="0">
                <a:solidFill>
                  <a:srgbClr val="FFFFFF"/>
                </a:solidFill>
                <a:cs typeface="Arial" charset="0"/>
              </a:rPr>
              <a:t>70 pt</a:t>
            </a:r>
          </a:p>
          <a:p>
            <a:pPr algn="r" eaLnBrk="1" hangingPunct="1">
              <a:spcBef>
                <a:spcPct val="0"/>
              </a:spcBef>
              <a:defRPr/>
            </a:pPr>
            <a:endParaRPr lang="en-US" sz="1200" smtClean="0">
              <a:solidFill>
                <a:srgbClr val="FFFFFF"/>
              </a:solidFill>
              <a:cs typeface="Arial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1200" smtClean="0">
              <a:solidFill>
                <a:srgbClr val="FFFFFF"/>
              </a:solidFill>
              <a:cs typeface="Arial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1200" smtClean="0">
              <a:solidFill>
                <a:srgbClr val="FFFFFF"/>
              </a:solidFill>
              <a:cs typeface="Arial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r>
              <a:rPr lang="en-US" sz="1200" smtClean="0">
                <a:solidFill>
                  <a:srgbClr val="9FB7D3"/>
                </a:solidFill>
                <a:cs typeface="Arial" charset="0"/>
              </a:rPr>
              <a:t>CAPITALS</a:t>
            </a:r>
          </a:p>
          <a:p>
            <a:pPr algn="r" eaLnBrk="1" hangingPunct="1">
              <a:spcBef>
                <a:spcPct val="0"/>
              </a:spcBef>
              <a:defRPr/>
            </a:pPr>
            <a:endParaRPr lang="en-US" sz="1200" smtClean="0">
              <a:solidFill>
                <a:srgbClr val="FFFFFF"/>
              </a:solidFill>
              <a:cs typeface="Arial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1200" smtClean="0">
              <a:solidFill>
                <a:srgbClr val="FFFFFF"/>
              </a:solidFill>
              <a:cs typeface="Arial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1200" smtClean="0">
              <a:solidFill>
                <a:srgbClr val="FFFFFF"/>
              </a:solidFill>
              <a:cs typeface="Arial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1200" smtClean="0">
              <a:solidFill>
                <a:srgbClr val="FFFFFF"/>
              </a:solidFill>
              <a:cs typeface="Arial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1200" smtClean="0">
              <a:solidFill>
                <a:srgbClr val="FFFFFF"/>
              </a:solidFill>
              <a:cs typeface="Arial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1200" smtClean="0">
              <a:solidFill>
                <a:srgbClr val="FFFFFF"/>
              </a:solidFill>
              <a:cs typeface="Arial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1200" smtClean="0">
              <a:solidFill>
                <a:srgbClr val="FFFFFF"/>
              </a:solidFill>
              <a:cs typeface="Arial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1200" smtClean="0">
              <a:solidFill>
                <a:srgbClr val="FFFFFF"/>
              </a:solidFill>
              <a:cs typeface="Arial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1200" smtClean="0">
              <a:solidFill>
                <a:srgbClr val="FFFFFF"/>
              </a:solidFill>
              <a:cs typeface="Arial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r>
              <a:rPr lang="en-US" sz="1200" smtClean="0">
                <a:solidFill>
                  <a:srgbClr val="FFFFFF"/>
                </a:solidFill>
                <a:cs typeface="Arial" charset="0"/>
              </a:rPr>
              <a:t>Slide subtitle </a:t>
            </a:r>
          </a:p>
          <a:p>
            <a:pPr algn="r" eaLnBrk="1" hangingPunct="1">
              <a:spcBef>
                <a:spcPct val="0"/>
              </a:spcBef>
              <a:defRPr/>
            </a:pPr>
            <a:r>
              <a:rPr lang="en-US" sz="1200" smtClean="0">
                <a:solidFill>
                  <a:srgbClr val="FFFFFF"/>
                </a:solidFill>
                <a:cs typeface="Arial" charset="0"/>
              </a:rPr>
              <a:t>minimum 30 pt</a:t>
            </a:r>
          </a:p>
          <a:p>
            <a:pPr algn="r" eaLnBrk="1" hangingPunct="1">
              <a:spcBef>
                <a:spcPct val="0"/>
              </a:spcBef>
              <a:defRPr/>
            </a:pPr>
            <a:endParaRPr lang="en-GB" sz="1200" smtClean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5" name="Logo2011" descr="ERI_UF_rgb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8313" y="431800"/>
            <a:ext cx="102711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0" name="SubTitle_TM"/>
          <p:cNvSpPr>
            <a:spLocks noGrp="1" noChangeArrowheads="1"/>
          </p:cNvSpPr>
          <p:nvPr>
            <p:ph type="subTitle" idx="1"/>
          </p:nvPr>
        </p:nvSpPr>
        <p:spPr>
          <a:xfrm>
            <a:off x="524932" y="5137201"/>
            <a:ext cx="11140019" cy="1386001"/>
          </a:xfrm>
        </p:spPr>
        <p:txBody>
          <a:bodyPr anchor="b"/>
          <a:lstStyle>
            <a:lvl1pPr marL="0" indent="0">
              <a:lnSpc>
                <a:spcPct val="75000"/>
              </a:lnSpc>
              <a:spcBef>
                <a:spcPts val="0"/>
              </a:spcBef>
              <a:buFont typeface="Arial" charset="0"/>
              <a:buNone/>
              <a:defRPr sz="3000" baseline="0">
                <a:latin typeface="+mn-lt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sp>
        <p:nvSpPr>
          <p:cNvPr id="22531" name="Title_TM"/>
          <p:cNvSpPr>
            <a:spLocks noGrp="1" noChangeArrowheads="1"/>
          </p:cNvSpPr>
          <p:nvPr>
            <p:ph type="ctrTitle"/>
          </p:nvPr>
        </p:nvSpPr>
        <p:spPr>
          <a:xfrm>
            <a:off x="524934" y="1808709"/>
            <a:ext cx="11135785" cy="2839491"/>
          </a:xfrm>
        </p:spPr>
        <p:txBody>
          <a:bodyPr>
            <a:normAutofit/>
          </a:bodyPr>
          <a:lstStyle>
            <a:lvl1pPr>
              <a:lnSpc>
                <a:spcPct val="75000"/>
              </a:lnSpc>
              <a:defRPr sz="7000">
                <a:latin typeface="Ericsson Capital T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66774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two horizontal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quarter" idx="11"/>
          </p:nvPr>
        </p:nvSpPr>
        <p:spPr>
          <a:xfrm>
            <a:off x="524934" y="4010025"/>
            <a:ext cx="11140017" cy="2070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Content Placeholder 1"/>
          <p:cNvSpPr>
            <a:spLocks noGrp="1"/>
          </p:cNvSpPr>
          <p:nvPr>
            <p:ph sz="quarter" idx="10"/>
          </p:nvPr>
        </p:nvSpPr>
        <p:spPr>
          <a:xfrm>
            <a:off x="524935" y="1795463"/>
            <a:ext cx="11140016" cy="2070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438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Content over two content p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>
            <a:spLocks noGrp="1"/>
          </p:cNvSpPr>
          <p:nvPr>
            <p:ph sz="quarter" idx="11"/>
          </p:nvPr>
        </p:nvSpPr>
        <p:spPr>
          <a:xfrm>
            <a:off x="6193367" y="4010025"/>
            <a:ext cx="5471584" cy="2070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/>
          </p:nvPr>
        </p:nvSpPr>
        <p:spPr>
          <a:xfrm>
            <a:off x="524934" y="4010025"/>
            <a:ext cx="5473700" cy="2070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529167" y="1795463"/>
            <a:ext cx="11135784" cy="2070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9875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two content parts over conten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/>
          </p:nvPr>
        </p:nvSpPr>
        <p:spPr>
          <a:xfrm>
            <a:off x="524934" y="4010025"/>
            <a:ext cx="11140017" cy="2070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/>
          </p:nvPr>
        </p:nvSpPr>
        <p:spPr>
          <a:xfrm>
            <a:off x="6193367" y="1795463"/>
            <a:ext cx="5471584" cy="2070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529166" y="1795463"/>
            <a:ext cx="5469467" cy="2070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302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6193367" y="4013201"/>
            <a:ext cx="5467351" cy="2066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6193367" y="1795464"/>
            <a:ext cx="5467351" cy="2065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524934" y="1795463"/>
            <a:ext cx="5465233" cy="4284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03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half" idx="3"/>
          </p:nvPr>
        </p:nvSpPr>
        <p:spPr>
          <a:xfrm>
            <a:off x="6197600" y="1795463"/>
            <a:ext cx="5467351" cy="4284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529167" y="4013201"/>
            <a:ext cx="5465233" cy="2066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Content Placeholder 1"/>
          <p:cNvSpPr>
            <a:spLocks noGrp="1"/>
          </p:cNvSpPr>
          <p:nvPr>
            <p:ph sz="quarter" idx="1"/>
          </p:nvPr>
        </p:nvSpPr>
        <p:spPr>
          <a:xfrm>
            <a:off x="529167" y="1795464"/>
            <a:ext cx="5465233" cy="2065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6054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4"/>
          </p:nvPr>
        </p:nvSpPr>
        <p:spPr>
          <a:xfrm>
            <a:off x="6197600" y="4022725"/>
            <a:ext cx="5467351" cy="2066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529167" y="4022725"/>
            <a:ext cx="5465233" cy="2066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6197600" y="1804989"/>
            <a:ext cx="5467351" cy="2065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Content Placeholder 1"/>
          <p:cNvSpPr>
            <a:spLocks noGrp="1"/>
          </p:cNvSpPr>
          <p:nvPr>
            <p:ph sz="quarter" idx="1"/>
          </p:nvPr>
        </p:nvSpPr>
        <p:spPr>
          <a:xfrm>
            <a:off x="529167" y="1804989"/>
            <a:ext cx="5465233" cy="2065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7623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669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075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529167" y="1800000"/>
            <a:ext cx="11135785" cy="385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029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6193367" y="1795464"/>
            <a:ext cx="5467351" cy="428466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524934" y="1795463"/>
            <a:ext cx="5465233" cy="4284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931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/>
          </p:nvPr>
        </p:nvSpPr>
        <p:spPr>
          <a:xfrm>
            <a:off x="8081433" y="1800225"/>
            <a:ext cx="3583517" cy="47243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/>
          </p:nvPr>
        </p:nvSpPr>
        <p:spPr>
          <a:xfrm>
            <a:off x="4305300" y="1800225"/>
            <a:ext cx="3583517" cy="47243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/>
          </p:nvPr>
        </p:nvSpPr>
        <p:spPr>
          <a:xfrm>
            <a:off x="524933" y="1800225"/>
            <a:ext cx="3583517" cy="47243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939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/>
          </p:nvPr>
        </p:nvSpPr>
        <p:spPr>
          <a:xfrm>
            <a:off x="524934" y="1800225"/>
            <a:ext cx="54737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3" cy="10853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130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/>
          </p:nvPr>
        </p:nvSpPr>
        <p:spPr>
          <a:xfrm>
            <a:off x="524934" y="1800225"/>
            <a:ext cx="5139267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5139265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654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/>
          </p:nvPr>
        </p:nvSpPr>
        <p:spPr>
          <a:xfrm>
            <a:off x="6191251" y="1800225"/>
            <a:ext cx="54737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335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/>
          </p:nvPr>
        </p:nvSpPr>
        <p:spPr>
          <a:xfrm>
            <a:off x="6191251" y="1800225"/>
            <a:ext cx="54737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193367" y="239714"/>
            <a:ext cx="4324351" cy="10853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398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w 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/>
          </p:nvPr>
        </p:nvSpPr>
        <p:spPr>
          <a:xfrm>
            <a:off x="6191251" y="3545841"/>
            <a:ext cx="5473700" cy="297878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191251" y="1797525"/>
            <a:ext cx="5473700" cy="10853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108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eftInfo"/>
          <p:cNvSpPr txBox="1">
            <a:spLocks noChangeArrowheads="1"/>
          </p:cNvSpPr>
          <p:nvPr/>
        </p:nvSpPr>
        <p:spPr bwMode="auto">
          <a:xfrm>
            <a:off x="-2516188" y="438150"/>
            <a:ext cx="2352675" cy="597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defRPr/>
            </a:pPr>
            <a:r>
              <a:rPr lang="en-US" sz="1200" smtClean="0">
                <a:solidFill>
                  <a:srgbClr val="FFFFFF"/>
                </a:solidFill>
                <a:cs typeface="Arial" charset="0"/>
              </a:rPr>
              <a:t>Slide title </a:t>
            </a:r>
          </a:p>
          <a:p>
            <a:pPr algn="r" eaLnBrk="1" hangingPunct="1">
              <a:spcBef>
                <a:spcPct val="0"/>
              </a:spcBef>
              <a:defRPr/>
            </a:pPr>
            <a:r>
              <a:rPr lang="en-US" sz="1200" smtClean="0">
                <a:solidFill>
                  <a:srgbClr val="FFFFFF"/>
                </a:solidFill>
                <a:cs typeface="Arial" charset="0"/>
              </a:rPr>
              <a:t>44 pt</a:t>
            </a:r>
          </a:p>
          <a:p>
            <a:pPr algn="r" eaLnBrk="1" hangingPunct="1">
              <a:spcBef>
                <a:spcPct val="0"/>
              </a:spcBef>
              <a:defRPr/>
            </a:pPr>
            <a:endParaRPr lang="en-US" sz="1200" smtClean="0">
              <a:solidFill>
                <a:srgbClr val="FFFFFF"/>
              </a:solidFill>
              <a:cs typeface="Arial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1200" smtClean="0">
              <a:solidFill>
                <a:srgbClr val="FFFFFF"/>
              </a:solidFill>
              <a:cs typeface="Arial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1200" smtClean="0">
              <a:solidFill>
                <a:srgbClr val="FFFFFF"/>
              </a:solidFill>
              <a:cs typeface="Arial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1200" smtClean="0">
              <a:solidFill>
                <a:srgbClr val="FFFFFF"/>
              </a:solidFill>
              <a:cs typeface="Arial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1200" smtClean="0">
              <a:solidFill>
                <a:srgbClr val="FFFFFF"/>
              </a:solidFill>
              <a:cs typeface="Arial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1200" smtClean="0">
              <a:solidFill>
                <a:srgbClr val="FFFFFF"/>
              </a:solidFill>
              <a:cs typeface="Arial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r>
              <a:rPr lang="en-US" sz="1200" smtClean="0">
                <a:solidFill>
                  <a:srgbClr val="FFFFFF"/>
                </a:solidFill>
                <a:cs typeface="Arial" charset="0"/>
              </a:rPr>
              <a:t>Text and bullet level 1</a:t>
            </a:r>
          </a:p>
          <a:p>
            <a:pPr algn="r" eaLnBrk="1" hangingPunct="1">
              <a:spcBef>
                <a:spcPct val="0"/>
              </a:spcBef>
              <a:defRPr/>
            </a:pPr>
            <a:r>
              <a:rPr lang="en-US" sz="1200" smtClean="0">
                <a:solidFill>
                  <a:srgbClr val="FFFFFF"/>
                </a:solidFill>
                <a:cs typeface="Arial" charset="0"/>
              </a:rPr>
              <a:t> minimum 24 pt</a:t>
            </a:r>
          </a:p>
          <a:p>
            <a:pPr algn="r" eaLnBrk="1" hangingPunct="1">
              <a:spcBef>
                <a:spcPct val="0"/>
              </a:spcBef>
              <a:defRPr/>
            </a:pPr>
            <a:endParaRPr lang="en-US" sz="1200" smtClean="0">
              <a:solidFill>
                <a:srgbClr val="FFFFFF"/>
              </a:solidFill>
              <a:cs typeface="Arial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r>
              <a:rPr lang="en-US" sz="1200" smtClean="0">
                <a:solidFill>
                  <a:srgbClr val="FFFFFF"/>
                </a:solidFill>
                <a:cs typeface="Arial" charset="0"/>
              </a:rPr>
              <a:t>Bullets level 2-5</a:t>
            </a:r>
          </a:p>
          <a:p>
            <a:pPr algn="r" eaLnBrk="1" hangingPunct="1">
              <a:spcBef>
                <a:spcPct val="0"/>
              </a:spcBef>
              <a:defRPr/>
            </a:pPr>
            <a:r>
              <a:rPr lang="en-US" sz="1200" smtClean="0">
                <a:solidFill>
                  <a:srgbClr val="FFFFFF"/>
                </a:solidFill>
                <a:cs typeface="Arial" charset="0"/>
              </a:rPr>
              <a:t>minimum 20 pt</a:t>
            </a:r>
          </a:p>
          <a:p>
            <a:pPr algn="r" eaLnBrk="1" hangingPunct="1">
              <a:spcBef>
                <a:spcPct val="0"/>
              </a:spcBef>
              <a:defRPr/>
            </a:pPr>
            <a:endParaRPr lang="en-US" sz="1200" smtClean="0">
              <a:solidFill>
                <a:srgbClr val="FFFFFF"/>
              </a:solidFill>
              <a:cs typeface="Arial" charset="0"/>
            </a:endParaRPr>
          </a:p>
          <a:p>
            <a:pPr algn="r" eaLnBrk="1" hangingPunct="1">
              <a:defRPr/>
            </a:pPr>
            <a:endParaRPr lang="en-US" sz="800" smtClean="0">
              <a:solidFill>
                <a:schemeClr val="bg1"/>
              </a:solidFill>
              <a:cs typeface="Arial" charset="0"/>
            </a:endParaRPr>
          </a:p>
          <a:p>
            <a:pPr algn="r" eaLnBrk="1" hangingPunct="1">
              <a:defRPr/>
            </a:pPr>
            <a:endParaRPr lang="en-US" sz="800" smtClean="0">
              <a:solidFill>
                <a:schemeClr val="bg1"/>
              </a:solidFill>
              <a:cs typeface="Arial" charset="0"/>
            </a:endParaRPr>
          </a:p>
          <a:p>
            <a:pPr algn="r" eaLnBrk="1" hangingPunct="1">
              <a:defRPr/>
            </a:pPr>
            <a:endParaRPr lang="en-US" sz="800" smtClean="0">
              <a:solidFill>
                <a:schemeClr val="bg1"/>
              </a:solidFill>
              <a:cs typeface="Arial" charset="0"/>
            </a:endParaRPr>
          </a:p>
          <a:p>
            <a:pPr eaLnBrk="1" hangingPunct="1">
              <a:defRPr/>
            </a:pPr>
            <a:r>
              <a:rPr lang="en-US" sz="500" smtClean="0">
                <a:solidFill>
                  <a:srgbClr val="9FB7D3"/>
                </a:solidFill>
                <a:cs typeface="Arial" charset="0"/>
              </a:rPr>
              <a:t>Characters for Embedded font:</a:t>
            </a:r>
            <a:br>
              <a:rPr lang="en-US" sz="500" smtClean="0">
                <a:solidFill>
                  <a:srgbClr val="9FB7D3"/>
                </a:solidFill>
                <a:cs typeface="Arial" charset="0"/>
              </a:rPr>
            </a:br>
            <a:r>
              <a:rPr lang="en-US" sz="500" smtClean="0">
                <a:solidFill>
                  <a:srgbClr val="9FB7D3"/>
                </a:solidFill>
                <a:latin typeface="Ericsson Capital TT" pitchFamily="2" charset="0"/>
                <a:cs typeface="Arial" charset="0"/>
              </a:rPr>
              <a:t>!"#$%&amp;'()*+,-./0123456789:;&lt;=&gt;?@ABCDEFGHIJKLMNOPQRSTUVWXYZ[\]^_`abcdefghijklmnopqrstuvwxyz{|}~¡¢£¤¥¦§¨©ª«¬®¯°±²³´¶·¸¹º»¼½ÀÁÂÃÄÅÆÇÈËÌÍÎÏÐÑÒÓÔÕÖ×ØÙÚÛÜÝÞßàáâãäåæçèéêëìíîïðñòóôõö÷øùúûüýþÿĀāĂăąĆćĊċČĎďĐđĒĖėĘęĚěĞğĠġĢģĪīĮįİıĶķĹĺĻļĽľŁłŃńŅņŇňŌŐőŒœŔŕŖŗŘřŚśŞşŠšŢţŤťŪūŮůŰűŲųŴŵŶŷŸŹźŻżŽžƒȘșˆˇ˘˙˚˛˜˝ẀẁẃẄẅỲỳ–—‘’‚“”„†‡•…‰‹›⁄€™ĀĀĂĂĄĄĆĆĊĊČČĎĎĐĐĒĒĖĖĘĘĚĚĞĞĠĠĢĢĪĪĮĮİĶĶĹĹĻĻĽĽŃŃŅŅŇŇŌŌŐŐŔŔŖŖŘŘŚŚŞŞŢŢŤŤŪŪŮŮŰŰŲŲŴŴŶŶŹŹŻŻȘș−≤≥ﬁﬂ</a:t>
            </a:r>
            <a:endParaRPr lang="en-US" sz="500" i="1" smtClean="0">
              <a:solidFill>
                <a:srgbClr val="9FB7D3"/>
              </a:solidFill>
              <a:latin typeface="Ericsson Capital TT" pitchFamily="2" charset="0"/>
              <a:cs typeface="Arial" charset="0"/>
            </a:endParaRPr>
          </a:p>
          <a:p>
            <a:pPr eaLnBrk="1" hangingPunct="1">
              <a:defRPr/>
            </a:pPr>
            <a:endParaRPr lang="en-US" sz="500" i="1" smtClean="0">
              <a:solidFill>
                <a:srgbClr val="9FB7D3"/>
              </a:solidFill>
              <a:latin typeface="Ericsson Capital TT" pitchFamily="2" charset="0"/>
              <a:cs typeface="Arial" charset="0"/>
            </a:endParaRPr>
          </a:p>
          <a:p>
            <a:pPr eaLnBrk="1" hangingPunct="1">
              <a:defRPr/>
            </a:pPr>
            <a:r>
              <a:rPr lang="en-US" sz="500" smtClean="0">
                <a:solidFill>
                  <a:srgbClr val="9FB7D3"/>
                </a:solidFill>
                <a:latin typeface="Ericsson Capital TT" pitchFamily="2" charset="0"/>
                <a:cs typeface="Arial" charset="0"/>
              </a:rPr>
              <a:t>ΆΈΉΊΌΎΏΐΑΒΓΕΖΗΘΙΚΛΜΝΞΟΠΡΣΤΥΦΧΨΪΫΆΈΉΊΰαβγδεζηθικλνξορςΣΤΥΦΧΨΩΪΫΌΎΏ</a:t>
            </a:r>
            <a:endParaRPr lang="en-US" sz="500" i="1" smtClean="0">
              <a:solidFill>
                <a:srgbClr val="9FB7D3"/>
              </a:solidFill>
              <a:latin typeface="Ericsson Capital TT" pitchFamily="2" charset="0"/>
              <a:cs typeface="Arial" charset="0"/>
            </a:endParaRPr>
          </a:p>
          <a:p>
            <a:pPr eaLnBrk="1" hangingPunct="1">
              <a:defRPr/>
            </a:pPr>
            <a:r>
              <a:rPr lang="en-US" sz="500" smtClean="0">
                <a:solidFill>
                  <a:srgbClr val="9FB7D3"/>
                </a:solidFill>
                <a:latin typeface="Ericsson Capital TT" pitchFamily="2" charset="0"/>
                <a:cs typeface="Arial" charset="0"/>
              </a:rPr>
              <a:t>ЁЂЃЄЅІЇЈЉЊЋЌЎЏАБВГДЕЖЗИЙКЛМНОПРСТУФХЦЧШЩЪЫЬЭЮЯАБВГДЕЖЗИЙКЛМНОПРСТУФХЦЧШЩЪЫЬЭЮЯЁЂЃЄЅІЇЈЉЊЋЌЎЏѢѢѲѲѴѴҐҐәǽẀẁẂẃẄẅỲỳ№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sz="500" smtClean="0">
              <a:solidFill>
                <a:srgbClr val="9FB7D3"/>
              </a:solidFill>
              <a:latin typeface="Ericsson Capital TT" pitchFamily="2" charset="0"/>
              <a:cs typeface="Arial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500" smtClean="0">
              <a:solidFill>
                <a:schemeClr val="bg1"/>
              </a:solidFill>
              <a:latin typeface="Ericsson Capital TT" pitchFamily="2" charset="0"/>
              <a:cs typeface="Arial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800" smtClean="0">
              <a:solidFill>
                <a:schemeClr val="bg1"/>
              </a:solidFill>
              <a:latin typeface="Ericsson Capital TT" pitchFamily="2" charset="0"/>
              <a:cs typeface="Arial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800" smtClean="0">
              <a:solidFill>
                <a:schemeClr val="bg1"/>
              </a:solidFill>
              <a:latin typeface="Ericsson Capital TT" pitchFamily="2" charset="0"/>
              <a:cs typeface="Arial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800" smtClean="0">
              <a:solidFill>
                <a:schemeClr val="bg1"/>
              </a:solidFill>
              <a:latin typeface="Ericsson Capital TT" pitchFamily="2" charset="0"/>
              <a:cs typeface="Arial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800" smtClean="0">
              <a:solidFill>
                <a:schemeClr val="bg1"/>
              </a:solidFill>
              <a:latin typeface="Ericsson Capital TT" pitchFamily="2" charset="0"/>
              <a:cs typeface="Arial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800" smtClean="0">
              <a:solidFill>
                <a:schemeClr val="bg1"/>
              </a:solidFill>
              <a:latin typeface="Ericsson Capital TT" pitchFamily="2" charset="0"/>
              <a:cs typeface="Arial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1400" smtClean="0">
              <a:solidFill>
                <a:schemeClr val="bg1"/>
              </a:solidFill>
              <a:cs typeface="Arial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r>
              <a:rPr lang="en-US" sz="1200" smtClean="0">
                <a:solidFill>
                  <a:schemeClr val="bg1"/>
                </a:solidFill>
                <a:cs typeface="Arial" charset="0"/>
              </a:rPr>
              <a:t>Do not add objects or text in the footer area</a:t>
            </a:r>
          </a:p>
        </p:txBody>
      </p:sp>
      <p:pic>
        <p:nvPicPr>
          <p:cNvPr id="1027" name="Econ2011" descr="ECON_RGB"/>
          <p:cNvPicPr>
            <a:picLocks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9338" y="360363"/>
            <a:ext cx="4445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Content_SM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1800225"/>
            <a:ext cx="11136312" cy="385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smtClean="0"/>
              <a:t>Click to add text</a:t>
            </a:r>
          </a:p>
          <a:p>
            <a:pPr lvl="1"/>
            <a:r>
              <a:rPr lang="en-US" altLang="it-IT" smtClean="0"/>
              <a:t>Second level</a:t>
            </a:r>
          </a:p>
          <a:p>
            <a:pPr lvl="2"/>
            <a:r>
              <a:rPr lang="en-US" altLang="it-IT" smtClean="0"/>
              <a:t>Third level</a:t>
            </a:r>
          </a:p>
          <a:p>
            <a:pPr lvl="3"/>
            <a:r>
              <a:rPr lang="en-US" altLang="it-IT" smtClean="0"/>
              <a:t>Fourth level</a:t>
            </a:r>
          </a:p>
          <a:p>
            <a:pPr lvl="4"/>
            <a:r>
              <a:rPr lang="en-US" altLang="it-IT" smtClean="0"/>
              <a:t>Fifth level</a:t>
            </a:r>
          </a:p>
        </p:txBody>
      </p:sp>
      <p:sp>
        <p:nvSpPr>
          <p:cNvPr id="1029" name="Title_SM"/>
          <p:cNvSpPr>
            <a:spLocks noGrp="1" noChangeArrowheads="1"/>
          </p:cNvSpPr>
          <p:nvPr>
            <p:ph type="title"/>
          </p:nvPr>
        </p:nvSpPr>
        <p:spPr bwMode="auto">
          <a:xfrm>
            <a:off x="525463" y="239713"/>
            <a:ext cx="9991725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smtClean="0"/>
              <a:t>Click to Add Header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96" r:id="rId1"/>
    <p:sldLayoutId id="2147484980" r:id="rId2"/>
    <p:sldLayoutId id="2147484981" r:id="rId3"/>
    <p:sldLayoutId id="2147484982" r:id="rId4"/>
    <p:sldLayoutId id="2147484983" r:id="rId5"/>
    <p:sldLayoutId id="2147484984" r:id="rId6"/>
    <p:sldLayoutId id="2147484985" r:id="rId7"/>
    <p:sldLayoutId id="2147484986" r:id="rId8"/>
    <p:sldLayoutId id="2147484987" r:id="rId9"/>
    <p:sldLayoutId id="2147484988" r:id="rId10"/>
    <p:sldLayoutId id="2147484989" r:id="rId11"/>
    <p:sldLayoutId id="2147484990" r:id="rId12"/>
    <p:sldLayoutId id="2147484991" r:id="rId13"/>
    <p:sldLayoutId id="2147484992" r:id="rId14"/>
    <p:sldLayoutId id="2147484993" r:id="rId15"/>
    <p:sldLayoutId id="2147484994" r:id="rId16"/>
    <p:sldLayoutId id="2147484995" r:id="rId1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Ericsson Capital TT"/>
          <a:ea typeface="+mj-ea"/>
          <a:cs typeface="+mj-cs"/>
        </a:defRPr>
      </a:lvl1pPr>
      <a:lvl2pPr algn="l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Ericsson Capital TT" pitchFamily="2" charset="0"/>
        </a:defRPr>
      </a:lvl2pPr>
      <a:lvl3pPr algn="l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Ericsson Capital TT" pitchFamily="2" charset="0"/>
        </a:defRPr>
      </a:lvl3pPr>
      <a:lvl4pPr algn="l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Ericsson Capital TT" pitchFamily="2" charset="0"/>
        </a:defRPr>
      </a:lvl4pPr>
      <a:lvl5pPr algn="l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Ericsson Capital TT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lr>
          <a:srgbClr val="00A9D4"/>
        </a:buClr>
        <a:buFont typeface="Arial" pitchFamily="34" charset="0"/>
        <a:buChar char="›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177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–"/>
        <a:defRPr>
          <a:solidFill>
            <a:schemeClr val="tx1"/>
          </a:solidFill>
          <a:latin typeface="+mn-lt"/>
        </a:defRPr>
      </a:lvl2pPr>
      <a:lvl3pPr marL="892175" indent="-179388" algn="l" rtl="0" eaLnBrk="0" fontAlgn="base" hangingPunct="0">
        <a:spcBef>
          <a:spcPct val="20000"/>
        </a:spcBef>
        <a:spcAft>
          <a:spcPct val="0"/>
        </a:spcAft>
        <a:buClr>
          <a:srgbClr val="92CCE5"/>
        </a:buClr>
        <a:buFont typeface="Ericsson Capital TT" pitchFamily="2" charset="0"/>
        <a:buChar char="›"/>
        <a:defRPr>
          <a:solidFill>
            <a:schemeClr val="tx1"/>
          </a:solidFill>
          <a:latin typeface="+mn-lt"/>
        </a:defRPr>
      </a:lvl3pPr>
      <a:lvl4pPr marL="1252538" indent="-1809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-"/>
        <a:defRPr>
          <a:solidFill>
            <a:schemeClr val="tx1"/>
          </a:solidFill>
          <a:latin typeface="+mn-lt"/>
        </a:defRPr>
      </a:lvl4pPr>
      <a:lvl5pPr marL="1614488" indent="-1809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>
          <a:solidFill>
            <a:schemeClr val="tx1"/>
          </a:solidFill>
          <a:latin typeface="+mn-lt"/>
        </a:defRPr>
      </a:lvl5pPr>
      <a:lvl6pPr marL="20716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6pPr>
      <a:lvl7pPr marL="25288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7pPr>
      <a:lvl8pPr marL="29860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8pPr>
      <a:lvl9pPr marL="34432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8638" y="1066800"/>
            <a:ext cx="11136312" cy="5486400"/>
          </a:xfrm>
        </p:spPr>
        <p:txBody>
          <a:bodyPr/>
          <a:lstStyle/>
          <a:p>
            <a:pPr>
              <a:buFont typeface="Arial" charset="0"/>
              <a:buChar char="›"/>
              <a:defRPr/>
            </a:pPr>
            <a:r>
              <a:rPr lang="en-US" sz="1600" i="1" dirty="0" smtClean="0"/>
              <a:t>Conference is full day, the plan is : 10AM – 6PM, planned agenda items are:</a:t>
            </a:r>
          </a:p>
          <a:p>
            <a:pPr>
              <a:buFont typeface="Arial" charset="0"/>
              <a:buChar char="›"/>
              <a:defRPr/>
            </a:pPr>
            <a:r>
              <a:rPr lang="en-US" sz="1600" i="1" dirty="0" smtClean="0"/>
              <a:t>Plenary</a:t>
            </a:r>
            <a:r>
              <a:rPr lang="en-US" sz="1600" dirty="0" smtClean="0"/>
              <a:t> Ericsson presentations may be about</a:t>
            </a:r>
          </a:p>
          <a:p>
            <a:pPr lvl="1">
              <a:defRPr/>
            </a:pPr>
            <a:r>
              <a:rPr lang="en-US" sz="1400" dirty="0" smtClean="0"/>
              <a:t>University relations – objectives, </a:t>
            </a:r>
            <a:r>
              <a:rPr lang="en-US" sz="1400" dirty="0" err="1" smtClean="0"/>
              <a:t>WoW</a:t>
            </a:r>
            <a:r>
              <a:rPr lang="en-US" sz="1400" dirty="0" smtClean="0"/>
              <a:t>, etc.. </a:t>
            </a:r>
          </a:p>
          <a:p>
            <a:pPr lvl="1">
              <a:defRPr/>
            </a:pPr>
            <a:r>
              <a:rPr lang="en-US" sz="1400" dirty="0" smtClean="0"/>
              <a:t>Ericsson Garage</a:t>
            </a:r>
          </a:p>
          <a:p>
            <a:pPr lvl="1">
              <a:defRPr/>
            </a:pPr>
            <a:r>
              <a:rPr lang="en-US" sz="1400" dirty="0" smtClean="0"/>
              <a:t>5G</a:t>
            </a:r>
          </a:p>
          <a:p>
            <a:pPr lvl="1">
              <a:defRPr/>
            </a:pPr>
            <a:r>
              <a:rPr lang="en-US" sz="1400" dirty="0" smtClean="0"/>
              <a:t>New and high potential products at ETH </a:t>
            </a:r>
            <a:r>
              <a:rPr lang="en-US" sz="1400" dirty="0" smtClean="0"/>
              <a:t>R&amp;D, e.g.: </a:t>
            </a:r>
            <a:r>
              <a:rPr lang="en-US" sz="1400" dirty="0" smtClean="0"/>
              <a:t>Cloud Execution Environment</a:t>
            </a:r>
            <a:r>
              <a:rPr lang="en-US" sz="1400" dirty="0" smtClean="0"/>
              <a:t>, </a:t>
            </a:r>
            <a:r>
              <a:rPr lang="en-US" sz="1400" dirty="0" smtClean="0"/>
              <a:t>Ericsson Expert Analytics</a:t>
            </a:r>
            <a:r>
              <a:rPr lang="en-US" sz="1400" dirty="0" smtClean="0"/>
              <a:t>, Smart Services Router</a:t>
            </a:r>
            <a:endParaRPr lang="en-US" sz="1400" dirty="0" smtClean="0">
              <a:solidFill>
                <a:schemeClr val="bg1">
                  <a:lumMod val="75000"/>
                </a:schemeClr>
              </a:solidFill>
            </a:endParaRPr>
          </a:p>
          <a:p>
            <a:pPr>
              <a:buFont typeface="Arial" charset="0"/>
              <a:buChar char="›"/>
              <a:defRPr/>
            </a:pPr>
            <a:r>
              <a:rPr lang="en-US" sz="1600" i="1" dirty="0" smtClean="0"/>
              <a:t>Plenary</a:t>
            </a:r>
            <a:r>
              <a:rPr lang="en-US" sz="1600" dirty="0" smtClean="0"/>
              <a:t> </a:t>
            </a:r>
            <a:r>
              <a:rPr lang="en-US" sz="1600" dirty="0"/>
              <a:t>U</a:t>
            </a:r>
            <a:r>
              <a:rPr lang="en-US" sz="1600" dirty="0" smtClean="0"/>
              <a:t>niversity presentations may be about</a:t>
            </a:r>
            <a:endParaRPr lang="en-US" sz="1400" dirty="0" smtClean="0"/>
          </a:p>
          <a:p>
            <a:pPr lvl="1">
              <a:defRPr/>
            </a:pPr>
            <a:r>
              <a:rPr lang="en-US" sz="1400" dirty="0" smtClean="0"/>
              <a:t>Main technical achievements on a high level (lab heads with short presentation)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 lvl="1">
              <a:defRPr/>
            </a:pPr>
            <a:r>
              <a:rPr lang="en-US" sz="1400" dirty="0" smtClean="0"/>
              <a:t>A few future looking, “what we believe in” type of presentation (1 or 2 good?)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 lvl="1">
              <a:defRPr/>
            </a:pPr>
            <a:r>
              <a:rPr lang="en-US" sz="1400" dirty="0" smtClean="0"/>
              <a:t>1 minute madness about posters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buFont typeface="Arial" charset="0"/>
              <a:buChar char="›"/>
              <a:defRPr/>
            </a:pPr>
            <a:r>
              <a:rPr lang="en-US" sz="1600" dirty="0" smtClean="0"/>
              <a:t>Technical presentations in the two smaller rooms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 lvl="1">
              <a:defRPr/>
            </a:pPr>
            <a:r>
              <a:rPr lang="en-US" sz="1400" dirty="0"/>
              <a:t>H</a:t>
            </a:r>
            <a:r>
              <a:rPr lang="en-US" sz="1400" dirty="0" smtClean="0"/>
              <a:t>igh impact technical work</a:t>
            </a:r>
          </a:p>
          <a:p>
            <a:pPr lvl="1">
              <a:defRPr/>
            </a:pPr>
            <a:r>
              <a:rPr lang="en-US" sz="1400" dirty="0" smtClean="0"/>
              <a:t>Student presentations</a:t>
            </a:r>
          </a:p>
          <a:p>
            <a:pPr>
              <a:buFont typeface="Arial" charset="0"/>
              <a:buChar char="›"/>
              <a:defRPr/>
            </a:pPr>
            <a:r>
              <a:rPr lang="en-US" sz="1600" dirty="0" smtClean="0"/>
              <a:t>Demos</a:t>
            </a:r>
          </a:p>
          <a:p>
            <a:pPr lvl="1">
              <a:defRPr/>
            </a:pPr>
            <a:r>
              <a:rPr lang="en-US" sz="1400" dirty="0" smtClean="0"/>
              <a:t>University</a:t>
            </a:r>
          </a:p>
          <a:p>
            <a:pPr lvl="1">
              <a:defRPr/>
            </a:pPr>
            <a:r>
              <a:rPr lang="en-US" sz="1400" dirty="0" smtClean="0"/>
              <a:t>Traffic Lab</a:t>
            </a:r>
            <a:r>
              <a:rPr lang="en-US" sz="1400" dirty="0" smtClean="0"/>
              <a:t> </a:t>
            </a:r>
            <a:r>
              <a:rPr lang="en-US" sz="1400" dirty="0" smtClean="0"/>
              <a:t>(show at least one)</a:t>
            </a:r>
          </a:p>
          <a:p>
            <a:pPr lvl="1">
              <a:defRPr/>
            </a:pPr>
            <a:r>
              <a:rPr lang="en-US" sz="1400" dirty="0" smtClean="0"/>
              <a:t>ETH R&amp;D product (show at least one)</a:t>
            </a:r>
          </a:p>
          <a:p>
            <a:pPr>
              <a:buFont typeface="Arial" charset="0"/>
              <a:buChar char="›"/>
              <a:defRPr/>
            </a:pPr>
            <a:r>
              <a:rPr lang="en-US" sz="1600" dirty="0" smtClean="0"/>
              <a:t>Posters</a:t>
            </a:r>
            <a:endParaRPr lang="en-US" sz="1600" dirty="0" smtClean="0">
              <a:solidFill>
                <a:schemeClr val="bg1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pPr>
              <a:buFont typeface="Arial" charset="0"/>
              <a:buChar char="›"/>
              <a:defRPr/>
            </a:pPr>
            <a:r>
              <a:rPr lang="en-US" sz="1600" dirty="0">
                <a:sym typeface="Wingdings" panose="05000000000000000000" pitchFamily="2" charset="2"/>
              </a:rPr>
              <a:t>Panel discussion: Internet of Things – the vision behind the </a:t>
            </a:r>
            <a:r>
              <a:rPr lang="en-US" sz="1600" dirty="0" smtClean="0">
                <a:sym typeface="Wingdings" panose="05000000000000000000" pitchFamily="2" charset="2"/>
              </a:rPr>
              <a:t>hype</a:t>
            </a:r>
          </a:p>
          <a:p>
            <a:pPr>
              <a:buFont typeface="Arial" charset="0"/>
              <a:buChar char="›"/>
              <a:defRPr/>
            </a:pPr>
            <a:r>
              <a:rPr lang="en-US" sz="1600" dirty="0" smtClean="0">
                <a:sym typeface="Wingdings" panose="05000000000000000000" pitchFamily="2" charset="2"/>
              </a:rPr>
              <a:t>The </a:t>
            </a:r>
            <a:r>
              <a:rPr lang="en-US" sz="1600" dirty="0" smtClean="0">
                <a:sym typeface="Wingdings" panose="05000000000000000000" pitchFamily="2" charset="2"/>
              </a:rPr>
              <a:t>day is planned to be finished with an Ericsson-University Pub</a:t>
            </a:r>
            <a:endParaRPr lang="en-US" sz="1400" dirty="0" smtClean="0"/>
          </a:p>
        </p:txBody>
      </p:sp>
      <p:sp>
        <p:nvSpPr>
          <p:cNvPr id="3075" name="Title 2"/>
          <p:cNvSpPr>
            <a:spLocks noGrp="1"/>
          </p:cNvSpPr>
          <p:nvPr>
            <p:ph type="title"/>
          </p:nvPr>
        </p:nvSpPr>
        <p:spPr>
          <a:xfrm>
            <a:off x="525463" y="76200"/>
            <a:ext cx="9991725" cy="1085850"/>
          </a:xfrm>
        </p:spPr>
        <p:txBody>
          <a:bodyPr/>
          <a:lstStyle/>
          <a:p>
            <a:pPr marL="342900" indent="-342900"/>
            <a:r>
              <a:rPr lang="en-US" altLang="en-US" sz="3200" smtClean="0">
                <a:latin typeface="Ericsson Capital TT" pitchFamily="2" charset="0"/>
              </a:rPr>
              <a:t>Ericsson - University Conference 2016</a:t>
            </a:r>
            <a:br>
              <a:rPr lang="en-US" altLang="en-US" sz="3200" smtClean="0">
                <a:latin typeface="Ericsson Capital TT" pitchFamily="2" charset="0"/>
              </a:rPr>
            </a:br>
            <a:r>
              <a:rPr lang="en-US" altLang="en-US" sz="1400" smtClean="0">
                <a:latin typeface="Ericsson Capital TT" pitchFamily="2" charset="0"/>
              </a:rPr>
              <a:t>- </a:t>
            </a:r>
            <a:r>
              <a:rPr lang="en-US" altLang="en-US" sz="2000" smtClean="0">
                <a:latin typeface="Ericsson Capital TT" pitchFamily="2" charset="0"/>
              </a:rPr>
              <a:t>31</a:t>
            </a:r>
            <a:r>
              <a:rPr lang="en-US" altLang="en-US" sz="2000" baseline="30000" smtClean="0">
                <a:latin typeface="Ericsson Capital TT" pitchFamily="2" charset="0"/>
              </a:rPr>
              <a:t>st</a:t>
            </a:r>
            <a:r>
              <a:rPr lang="en-US" altLang="en-US" sz="2000" smtClean="0">
                <a:latin typeface="Ericsson Capital TT" pitchFamily="2" charset="0"/>
              </a:rPr>
              <a:t> of May, @BUTE</a:t>
            </a:r>
            <a:endParaRPr lang="en-US" altLang="en-US" sz="1400" smtClean="0">
              <a:latin typeface="Ericsson Capital TT" pitchFamily="2" charset="0"/>
            </a:endParaRP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9859963" y="6362700"/>
            <a:ext cx="2305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Arial Unicode J" pitchFamily="34" charset="-128"/>
                <a:ea typeface="Arial Unicode J" pitchFamily="34" charset="-128"/>
                <a:cs typeface="Arial Unicode J" pitchFamily="34" charset="-128"/>
              </a:rPr>
              <a:t>Info for lab leaders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8638" y="1295400"/>
            <a:ext cx="11282362" cy="5305425"/>
          </a:xfrm>
        </p:spPr>
        <p:txBody>
          <a:bodyPr/>
          <a:lstStyle/>
          <a:p>
            <a:pPr>
              <a:buFont typeface="Arial" charset="0"/>
              <a:buChar char="›"/>
              <a:defRPr/>
            </a:pPr>
            <a:r>
              <a:rPr lang="en-US" dirty="0" smtClean="0">
                <a:solidFill>
                  <a:srgbClr val="C00000"/>
                </a:solidFill>
              </a:rPr>
              <a:t>You are invited to contribute to the Ericsson – University conference on the 31</a:t>
            </a:r>
            <a:r>
              <a:rPr lang="en-US" baseline="30000" dirty="0" smtClean="0">
                <a:solidFill>
                  <a:srgbClr val="C00000"/>
                </a:solidFill>
              </a:rPr>
              <a:t>st</a:t>
            </a:r>
            <a:r>
              <a:rPr lang="en-US" dirty="0" smtClean="0">
                <a:solidFill>
                  <a:srgbClr val="C00000"/>
                </a:solidFill>
              </a:rPr>
              <a:t> of May</a:t>
            </a:r>
          </a:p>
          <a:p>
            <a:pPr>
              <a:buFont typeface="Arial" charset="0"/>
              <a:buChar char="›"/>
              <a:defRPr/>
            </a:pPr>
            <a:r>
              <a:rPr lang="en-US" dirty="0" smtClean="0"/>
              <a:t>The OPPORTUNITY</a:t>
            </a:r>
          </a:p>
          <a:p>
            <a:pPr lvl="1">
              <a:defRPr/>
            </a:pPr>
            <a:r>
              <a:rPr lang="en-US" dirty="0" smtClean="0"/>
              <a:t>Share your thoughts and results with Ericsson and its university Partners! Get feedback!</a:t>
            </a:r>
          </a:p>
          <a:p>
            <a:pPr lvl="1">
              <a:defRPr/>
            </a:pPr>
            <a:endParaRPr lang="en-US" dirty="0" smtClean="0"/>
          </a:p>
          <a:p>
            <a:pPr>
              <a:buFont typeface="Arial" charset="0"/>
              <a:buChar char="›"/>
              <a:defRPr/>
            </a:pPr>
            <a:r>
              <a:rPr lang="en-US" dirty="0" smtClean="0"/>
              <a:t>Contribution possibilities:</a:t>
            </a:r>
          </a:p>
          <a:p>
            <a:pPr marL="908050" indent="-457200">
              <a:buFont typeface="+mj-lt"/>
              <a:buAutoNum type="arabicPeriod"/>
              <a:defRPr/>
            </a:pPr>
            <a:r>
              <a:rPr lang="en-US" dirty="0" smtClean="0"/>
              <a:t>PLENARY</a:t>
            </a:r>
          </a:p>
          <a:p>
            <a:pPr marL="914400" lvl="1" indent="0">
              <a:buFont typeface="Ericsson Capital TT" pitchFamily="2" charset="0"/>
              <a:buNone/>
              <a:defRPr/>
            </a:pPr>
            <a:r>
              <a:rPr lang="en-US" dirty="0" smtClean="0"/>
              <a:t>Challenge the audience with your future looking, “what we believe in” type of presentation!</a:t>
            </a:r>
          </a:p>
          <a:p>
            <a:pPr marL="908050" indent="-457200">
              <a:buFont typeface="+mj-lt"/>
              <a:buAutoNum type="arabicPeriod"/>
              <a:defRPr/>
            </a:pPr>
            <a:r>
              <a:rPr lang="en-US" dirty="0" smtClean="0"/>
              <a:t>PRESENTATION (in smaller rooms)</a:t>
            </a:r>
          </a:p>
          <a:p>
            <a:pPr marL="1257300" lvl="1" indent="-342900">
              <a:buFont typeface="+mj-lt"/>
              <a:buAutoNum type="alphaLcParenR"/>
              <a:defRPr/>
            </a:pPr>
            <a:r>
              <a:rPr lang="en-US" dirty="0" smtClean="0"/>
              <a:t>Share results from your high </a:t>
            </a:r>
            <a:r>
              <a:rPr lang="en-US" dirty="0"/>
              <a:t>impact technical </a:t>
            </a:r>
            <a:r>
              <a:rPr lang="en-US" dirty="0" smtClean="0"/>
              <a:t>work! Slots available for senior researchers…</a:t>
            </a:r>
            <a:endParaRPr lang="en-US" dirty="0"/>
          </a:p>
          <a:p>
            <a:pPr marL="1257300" lvl="1" indent="-342900">
              <a:buFont typeface="+mj-lt"/>
              <a:buAutoNum type="alphaLcParenR"/>
              <a:defRPr/>
            </a:pPr>
            <a:r>
              <a:rPr lang="en-US" dirty="0" smtClean="0"/>
              <a:t>Are you a student? Introduce yourself and your work! What do you believe in? Get feedback!</a:t>
            </a:r>
          </a:p>
          <a:p>
            <a:pPr marL="908050" indent="-457200">
              <a:buFont typeface="+mj-lt"/>
              <a:buAutoNum type="arabicPeriod"/>
              <a:defRPr/>
            </a:pPr>
            <a:r>
              <a:rPr lang="en-US" dirty="0" smtClean="0"/>
              <a:t>DEMO showing results</a:t>
            </a:r>
            <a:endParaRPr lang="en-US" dirty="0"/>
          </a:p>
          <a:p>
            <a:pPr marL="908050" indent="-457200">
              <a:buFont typeface="+mj-lt"/>
              <a:buAutoNum type="arabicPeriod"/>
              <a:defRPr/>
            </a:pPr>
            <a:r>
              <a:rPr lang="en-US" dirty="0" smtClean="0"/>
              <a:t>POSTER about results</a:t>
            </a:r>
          </a:p>
          <a:p>
            <a:pPr marL="914400" lvl="1" indent="0">
              <a:buFont typeface="Ericsson Capital TT" pitchFamily="2" charset="0"/>
              <a:buNone/>
              <a:defRPr/>
            </a:pPr>
            <a:endParaRPr lang="en-US" dirty="0" smtClean="0"/>
          </a:p>
          <a:p>
            <a:pPr marL="177800" lvl="1" indent="0">
              <a:buFont typeface="Ericsson Capital TT" pitchFamily="2" charset="0"/>
              <a:buNone/>
              <a:defRPr/>
            </a:pPr>
            <a:r>
              <a:rPr lang="en-US" sz="1600" u="sng" dirty="0" smtClean="0"/>
              <a:t>Submission deadline: 9</a:t>
            </a:r>
            <a:r>
              <a:rPr lang="en-US" sz="1600" u="sng" baseline="30000" dirty="0" smtClean="0"/>
              <a:t>th</a:t>
            </a:r>
            <a:r>
              <a:rPr lang="en-US" sz="1600" u="sng" dirty="0" smtClean="0"/>
              <a:t> of May</a:t>
            </a:r>
            <a:r>
              <a:rPr lang="en-US" sz="1600" dirty="0" smtClean="0"/>
              <a:t>	</a:t>
            </a:r>
            <a:r>
              <a:rPr lang="en-US" sz="1600" dirty="0" smtClean="0"/>
              <a:t>What </a:t>
            </a:r>
            <a:r>
              <a:rPr lang="en-US" sz="1600" dirty="0"/>
              <a:t>to submit: </a:t>
            </a:r>
            <a:r>
              <a:rPr lang="en-US" sz="1600" i="1" dirty="0" smtClean="0"/>
              <a:t>detailed</a:t>
            </a:r>
            <a:r>
              <a:rPr lang="en-US" sz="1600" dirty="0" smtClean="0"/>
              <a:t> abstract (full A4 page) or </a:t>
            </a:r>
            <a:r>
              <a:rPr lang="en-US" sz="1600" dirty="0" err="1" smtClean="0"/>
              <a:t>ppt</a:t>
            </a:r>
            <a:r>
              <a:rPr lang="en-US" sz="1600" dirty="0"/>
              <a:t> </a:t>
            </a:r>
            <a:r>
              <a:rPr lang="en-US" sz="1600" dirty="0" smtClean="0"/>
              <a:t>(i.e. the presentation/poster)</a:t>
            </a:r>
          </a:p>
          <a:p>
            <a:pPr marL="177800" lvl="1" indent="0">
              <a:buFont typeface="Ericsson Capital TT" pitchFamily="2" charset="0"/>
              <a:buNone/>
              <a:defRPr/>
            </a:pPr>
            <a:r>
              <a:rPr lang="en-US" sz="1600" dirty="0" smtClean="0"/>
              <a:t>Notification deadline: 16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of May	</a:t>
            </a:r>
            <a:r>
              <a:rPr lang="en-US" sz="1600" dirty="0" smtClean="0"/>
              <a:t>Send </a:t>
            </a:r>
            <a:r>
              <a:rPr lang="en-US" sz="1600" dirty="0" smtClean="0"/>
              <a:t>submissions to: Heléna </a:t>
            </a:r>
            <a:r>
              <a:rPr lang="en-US" sz="1600" dirty="0"/>
              <a:t>Eszter Tóth &lt;helena.eszter.toth@ericsson.com&gt;</a:t>
            </a:r>
            <a:endParaRPr lang="en-US" sz="1600" dirty="0" smtClean="0"/>
          </a:p>
        </p:txBody>
      </p:sp>
      <p:sp>
        <p:nvSpPr>
          <p:cNvPr id="4099" name="Title 2"/>
          <p:cNvSpPr>
            <a:spLocks noGrp="1"/>
          </p:cNvSpPr>
          <p:nvPr>
            <p:ph type="title"/>
          </p:nvPr>
        </p:nvSpPr>
        <p:spPr>
          <a:xfrm>
            <a:off x="525463" y="152400"/>
            <a:ext cx="9991725" cy="1085850"/>
          </a:xfrm>
        </p:spPr>
        <p:txBody>
          <a:bodyPr/>
          <a:lstStyle/>
          <a:p>
            <a:r>
              <a:rPr lang="en-US" altLang="en-US" smtClean="0">
                <a:latin typeface="Ericsson Capital TT" pitchFamily="2" charset="0"/>
              </a:rPr>
              <a:t>Call for contributions</a:t>
            </a:r>
            <a:br>
              <a:rPr lang="en-US" altLang="en-US" smtClean="0">
                <a:latin typeface="Ericsson Capital TT" pitchFamily="2" charset="0"/>
              </a:rPr>
            </a:br>
            <a:r>
              <a:rPr lang="en-US" altLang="en-US" sz="2400" smtClean="0">
                <a:latin typeface="Ericsson Capital TT" pitchFamily="2" charset="0"/>
              </a:rPr>
              <a:t>for universities</a:t>
            </a: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10107613" y="6362700"/>
            <a:ext cx="20081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Arial Unicode J" pitchFamily="34" charset="-128"/>
                <a:ea typeface="Arial Unicode J" pitchFamily="34" charset="-128"/>
                <a:cs typeface="Arial Unicode J" pitchFamily="34" charset="-128"/>
              </a:rPr>
              <a:t>To be circulated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Template2011">
  <a:themeElements>
    <a:clrScheme name="Landscape2009 1">
      <a:dk1>
        <a:srgbClr val="58585A"/>
      </a:dk1>
      <a:lt1>
        <a:srgbClr val="FFFFFF"/>
      </a:lt1>
      <a:dk2>
        <a:srgbClr val="00285E"/>
      </a:dk2>
      <a:lt2>
        <a:srgbClr val="B1B3B4"/>
      </a:lt2>
      <a:accent1>
        <a:srgbClr val="89BA17"/>
      </a:accent1>
      <a:accent2>
        <a:srgbClr val="F08A00"/>
      </a:accent2>
      <a:accent3>
        <a:srgbClr val="FFFFFF"/>
      </a:accent3>
      <a:accent4>
        <a:srgbClr val="4A4A4C"/>
      </a:accent4>
      <a:accent5>
        <a:srgbClr val="C4D9AB"/>
      </a:accent5>
      <a:accent6>
        <a:srgbClr val="D97D00"/>
      </a:accent6>
      <a:hlink>
        <a:srgbClr val="00A9D4"/>
      </a:hlink>
      <a:folHlink>
        <a:srgbClr val="00625F"/>
      </a:folHlink>
    </a:clrScheme>
    <a:fontScheme name="Landscape2009">
      <a:majorFont>
        <a:latin typeface="Ericsson Capital T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45720" rIns="7200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45720" rIns="7200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ndscape2009 1">
        <a:dk1>
          <a:srgbClr val="58585A"/>
        </a:dk1>
        <a:lt1>
          <a:srgbClr val="FFFFFF"/>
        </a:lt1>
        <a:dk2>
          <a:srgbClr val="00285E"/>
        </a:dk2>
        <a:lt2>
          <a:srgbClr val="B1B3B4"/>
        </a:lt2>
        <a:accent1>
          <a:srgbClr val="89BA17"/>
        </a:accent1>
        <a:accent2>
          <a:srgbClr val="F08A00"/>
        </a:accent2>
        <a:accent3>
          <a:srgbClr val="FFFFFF"/>
        </a:accent3>
        <a:accent4>
          <a:srgbClr val="4A4A4C"/>
        </a:accent4>
        <a:accent5>
          <a:srgbClr val="C4D9AB"/>
        </a:accent5>
        <a:accent6>
          <a:srgbClr val="D97D00"/>
        </a:accent6>
        <a:hlink>
          <a:srgbClr val="00A9D4"/>
        </a:hlink>
        <a:folHlink>
          <a:srgbClr val="0062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7639FAF9BF8026479BD652768C085FCA" ma:contentTypeVersion="8" ma:contentTypeDescription="EriCOLL Document Content Type" ma:contentTypeScope="" ma:versionID="25932474c2c188b33da71d3661091bd4">
  <xsd:schema xmlns:xsd="http://www.w3.org/2001/XMLSchema" xmlns:xs="http://www.w3.org/2001/XMLSchema" xmlns:p="http://schemas.microsoft.com/office/2006/metadata/properties" xmlns:ns2="08b2df90-05d3-4030-90d4-c9feeb4a1cd9" xmlns:ns3="6b92ce20-0f6e-42eb-8346-20337be1736c" targetNamespace="http://schemas.microsoft.com/office/2006/metadata/properties" ma:root="true" ma:fieldsID="cb558074db4ac02a0760a0b45cd40f62" ns2:_="" ns3:_="">
    <xsd:import namespace="08b2df90-05d3-4030-90d4-c9feeb4a1cd9"/>
    <xsd:import namespace="6b92ce20-0f6e-42eb-8346-20337be1736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2f7e63f0-cbda-4fa6-8f6d-e00700bef807}" ma:internalName="TaxCatchAll" ma:showField="CatchAllData" ma:web="6b92ce20-0f6e-42eb-8346-20337be173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2f7e63f0-cbda-4fa6-8f6d-e00700bef807}" ma:internalName="TaxCatchAllLabel" ma:readOnly="true" ma:showField="CatchAllDataLabel" ma:web="6b92ce20-0f6e-42eb-8346-20337be173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readOnly="false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92ce20-0f6e-42eb-8346-20337be1736c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Marketing|0099e0b8-baa3-492f-a27f-71cd464d6b74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roup Functions|1216ae67-b74b-4c32-b02a-07b8a40dc4b9;#3;#Business Units|60e43e9d-832c-44ac-b4ea-c610b03619ea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ProductsTaxHTField0 xmlns="6b92ce20-0f6e-42eb-8346-20337be1736c">
      <Terms xmlns="http://schemas.microsoft.com/office/infopath/2007/PartnerControls"/>
    </EriCOLLProductsTaxHTField0>
    <AbstractOrSummary. xmlns="6b92ce20-0f6e-42eb-8346-20337be1736c" xsi:nil="true"/>
    <EriCOLLCountryTaxHTField0 xmlns="6b92ce20-0f6e-42eb-8346-20337be1736c">
      <Terms xmlns="http://schemas.microsoft.com/office/infopath/2007/PartnerControls"/>
    </EriCOLLCountryTaxHTField0>
    <TaxCatchAll xmlns="08b2df90-05d3-4030-90d4-c9feeb4a1cd9">
      <Value>3</Value>
      <Value>2</Value>
      <Value>1</Value>
    </TaxCatchAll>
    <EriCOLLDate. xmlns="6b92ce20-0f6e-42eb-8346-20337be1736c" xsi:nil="true"/>
    <EriCOLLOrganizationUnitTaxHTField0 xmlns="6b92ce20-0f6e-42eb-8346-20337be1736c">
      <Terms xmlns="http://schemas.microsoft.com/office/infopath/2007/PartnerControls">
        <TermInfo xmlns="http://schemas.microsoft.com/office/infopath/2007/PartnerControls">
          <TermName xmlns="http://schemas.microsoft.com/office/infopath/2007/PartnerControls">Group Functions</TermName>
          <TermId xmlns="http://schemas.microsoft.com/office/infopath/2007/PartnerControls">1216ae67-b74b-4c32-b02a-07b8a40dc4b9</TermId>
        </TermInfo>
        <TermInfo xmlns="http://schemas.microsoft.com/office/infopath/2007/PartnerControls">
          <TermName xmlns="http://schemas.microsoft.com/office/infopath/2007/PartnerControls">Business Units</TermName>
          <TermId xmlns="http://schemas.microsoft.com/office/infopath/2007/PartnerControls">60e43e9d-832c-44ac-b4ea-c610b03619ea</TermId>
        </TermInfo>
      </Terms>
    </EriCOLLOrganizationUnitTaxHTField0>
    <TaxKeywordTaxHTField xmlns="08b2df90-05d3-4030-90d4-c9feeb4a1cd9">
      <Terms xmlns="http://schemas.microsoft.com/office/infopath/2007/PartnerControls"/>
    </TaxKeywordTaxHTField>
    <EriCOLLProcessTaxHTField0 xmlns="6b92ce20-0f6e-42eb-8346-20337be1736c">
      <Terms xmlns="http://schemas.microsoft.com/office/infopath/2007/PartnerControls"/>
    </EriCOLLProcessTaxHTField0>
    <EriCOLLCategoryTaxHTField0 xmlns="6b92ce20-0f6e-42eb-8346-20337be1736c">
      <Terms xmlns="http://schemas.microsoft.com/office/infopath/2007/PartnerControls">
        <TermInfo xmlns="http://schemas.microsoft.com/office/infopath/2007/PartnerControls">
          <TermName xmlns="http://schemas.microsoft.com/office/infopath/2007/PartnerControls">Marketing</TermName>
          <TermId xmlns="http://schemas.microsoft.com/office/infopath/2007/PartnerControls">0099e0b8-baa3-492f-a27f-71cd464d6b74</TermId>
        </TermInfo>
      </Terms>
    </EriCOLLCategoryTaxHTField0>
    <EriCOLLCompetenceTaxHTField0 xmlns="6b92ce20-0f6e-42eb-8346-20337be1736c">
      <Terms xmlns="http://schemas.microsoft.com/office/infopath/2007/PartnerControls"/>
    </EriCOLLCompetenceTaxHTField0>
    <EriCOLLProjectsTaxHTField0 xmlns="6b92ce20-0f6e-42eb-8346-20337be1736c">
      <Terms xmlns="http://schemas.microsoft.com/office/infopath/2007/PartnerControls"/>
    </EriCOLLProjectsTaxHTField0>
    <Prepared. xmlns="6b92ce20-0f6e-42eb-8346-20337be1736c" xsi:nil="true"/>
    <EriCOLLCustomerTaxHTField0 xmlns="08b2df90-05d3-4030-90d4-c9feeb4a1cd9">
      <Terms xmlns="http://schemas.microsoft.com/office/infopath/2007/PartnerControls"/>
    </EriCOLLCustomerTaxHTField0>
  </documentManagement>
</p:properties>
</file>

<file path=customXml/item5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6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56C3CEAA-2BB1-4DE6-B1FA-1726AF5BE1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6b92ce20-0f6e-42eb-8346-20337be173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BD4282-BF31-42C6-81A5-970E8843EC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AB1925-4DB0-4331-A3EE-ADA5B2AD7D30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992FE667-CB9E-485F-AB4D-620F0383C522}">
  <ds:schemaRefs>
    <ds:schemaRef ds:uri="http://purl.org/dc/dcmitype/"/>
    <ds:schemaRef ds:uri="http://schemas.microsoft.com/office/2006/documentManagement/types"/>
    <ds:schemaRef ds:uri="08b2df90-05d3-4030-90d4-c9feeb4a1cd9"/>
    <ds:schemaRef ds:uri="http://purl.org/dc/elements/1.1/"/>
    <ds:schemaRef ds:uri="http://purl.org/dc/terms/"/>
    <ds:schemaRef ds:uri="http://schemas.microsoft.com/office/2006/metadata/properties"/>
    <ds:schemaRef ds:uri="6b92ce20-0f6e-42eb-8346-20337be1736c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76785FC0-41D2-474C-85F0-A2833865DC1E}">
  <ds:schemaRefs>
    <ds:schemaRef ds:uri="Microsoft.SharePoint.Taxonomy.ContentTypeSync"/>
  </ds:schemaRefs>
</ds:datastoreItem>
</file>

<file path=customXml/itemProps6.xml><?xml version="1.0" encoding="utf-8"?>
<ds:datastoreItem xmlns:ds="http://schemas.openxmlformats.org/officeDocument/2006/customXml" ds:itemID="{4A6B6AB5-4DB7-45FA-AD1F-2B2FFBC8174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47612</TotalTime>
  <Words>282</Words>
  <Application>Microsoft Office PowerPoint</Application>
  <PresentationFormat>Custom</PresentationFormat>
  <Paragraphs>39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Unicode J</vt:lpstr>
      <vt:lpstr>Ericsson Capital TT</vt:lpstr>
      <vt:lpstr>Wingdings</vt:lpstr>
      <vt:lpstr>PresentationTemplate2011</vt:lpstr>
      <vt:lpstr>Ericsson - University Conference 2016 - 31st of May, @BUTE</vt:lpstr>
      <vt:lpstr>Call for contributions for universities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5G</dc:title>
  <dc:subject>5G Rev D</dc:subject>
  <dc:creator>EASACAR Åsa Degermark</dc:creator>
  <cp:lastModifiedBy>Szabolcs Malomsoky</cp:lastModifiedBy>
  <cp:revision>619</cp:revision>
  <cp:lastPrinted>2014-06-09T09:40:02Z</cp:lastPrinted>
  <dcterms:created xsi:type="dcterms:W3CDTF">2011-05-24T09:22:48Z</dcterms:created>
  <dcterms:modified xsi:type="dcterms:W3CDTF">2016-04-12T17:07:58Z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Type">
    <vt:lpwstr>Presentation2011</vt:lpwstr>
  </property>
  <property fmtid="{D5CDD505-2E9C-101B-9397-08002B2CF9AE}" pid="3" name="TemplateName">
    <vt:lpwstr>CXC 173 2731/1</vt:lpwstr>
  </property>
  <property fmtid="{D5CDD505-2E9C-101B-9397-08002B2CF9AE}" pid="4" name="TemplateVersion">
    <vt:lpwstr>R1A</vt:lpwstr>
  </property>
  <property fmtid="{D5CDD505-2E9C-101B-9397-08002B2CF9AE}" pid="5" name="EmbeddedFonts">
    <vt:bool>true</vt:bool>
  </property>
  <property fmtid="{D5CDD505-2E9C-101B-9397-08002B2CF9AE}" pid="6" name="FooterType">
    <vt:lpwstr>PresTemp</vt:lpwstr>
  </property>
  <property fmtid="{D5CDD505-2E9C-101B-9397-08002B2CF9AE}" pid="7" name="UsedFont">
    <vt:lpwstr>Ericsson Capital TT</vt:lpwstr>
  </property>
  <property fmtid="{D5CDD505-2E9C-101B-9397-08002B2CF9AE}" pid="8" name="x">
    <vt:lpwstr>1</vt:lpwstr>
  </property>
  <property fmtid="{D5CDD505-2E9C-101B-9397-08002B2CF9AE}" pid="9" name="White">
    <vt:bool>true</vt:bool>
  </property>
  <property fmtid="{D5CDD505-2E9C-101B-9397-08002B2CF9AE}" pid="10" name="chkMetaData">
    <vt:bool>false</vt:bool>
  </property>
  <property fmtid="{D5CDD505-2E9C-101B-9397-08002B2CF9AE}" pid="11" name="chkTaglines">
    <vt:bool>false</vt:bool>
  </property>
  <property fmtid="{D5CDD505-2E9C-101B-9397-08002B2CF9AE}" pid="12" name="SecurityClass">
    <vt:lpwstr>Ericsson Confidential</vt:lpwstr>
  </property>
  <property fmtid="{D5CDD505-2E9C-101B-9397-08002B2CF9AE}" pid="13" name="txtConfLabel">
    <vt:lpwstr>Commercial in confidence</vt:lpwstr>
  </property>
  <property fmtid="{D5CDD505-2E9C-101B-9397-08002B2CF9AE}" pid="14" name="optUseConfClass">
    <vt:bool>false</vt:bool>
  </property>
  <property fmtid="{D5CDD505-2E9C-101B-9397-08002B2CF9AE}" pid="15" name="optUseConfLabel">
    <vt:bool>true</vt:bool>
  </property>
  <property fmtid="{D5CDD505-2E9C-101B-9397-08002B2CF9AE}" pid="16" name="optFooterCVLDocNo">
    <vt:bool>false</vt:bool>
  </property>
  <property fmtid="{D5CDD505-2E9C-101B-9397-08002B2CF9AE}" pid="17" name="optFooterCVLCopyright">
    <vt:bool>true</vt:bool>
  </property>
  <property fmtid="{D5CDD505-2E9C-101B-9397-08002B2CF9AE}" pid="18" name="optEnterText1">
    <vt:bool>false</vt:bool>
  </property>
  <property fmtid="{D5CDD505-2E9C-101B-9397-08002B2CF9AE}" pid="19" name="optFooterCVLConfLabel">
    <vt:bool>true</vt:bool>
  </property>
  <property fmtid="{D5CDD505-2E9C-101B-9397-08002B2CF9AE}" pid="20" name="optEnterText2">
    <vt:bool>false</vt:bool>
  </property>
  <property fmtid="{D5CDD505-2E9C-101B-9397-08002B2CF9AE}" pid="21" name="optFooterCVLTitle">
    <vt:bool>true</vt:bool>
  </property>
  <property fmtid="{D5CDD505-2E9C-101B-9397-08002B2CF9AE}" pid="22" name="optFooterCVLPrep">
    <vt:bool>false</vt:bool>
  </property>
  <property fmtid="{D5CDD505-2E9C-101B-9397-08002B2CF9AE}" pid="23" name="optEnterText3">
    <vt:bool>false</vt:bool>
  </property>
  <property fmtid="{D5CDD505-2E9C-101B-9397-08002B2CF9AE}" pid="24" name="optFooterCVLDate">
    <vt:bool>false</vt:bool>
  </property>
  <property fmtid="{D5CDD505-2E9C-101B-9397-08002B2CF9AE}" pid="25" name="optEnterText4">
    <vt:bool>true</vt:bool>
  </property>
  <property fmtid="{D5CDD505-2E9C-101B-9397-08002B2CF9AE}" pid="26" name="LeftFooterField">
    <vt:lpwstr>© Ericsson AB 2015</vt:lpwstr>
  </property>
  <property fmtid="{D5CDD505-2E9C-101B-9397-08002B2CF9AE}" pid="27" name="MiddleFooterField">
    <vt:lpwstr>Commercial in confidence</vt:lpwstr>
  </property>
  <property fmtid="{D5CDD505-2E9C-101B-9397-08002B2CF9AE}" pid="28" name="RightFooterField">
    <vt:lpwstr>5G Rev D</vt:lpwstr>
  </property>
  <property fmtid="{D5CDD505-2E9C-101B-9397-08002B2CF9AE}" pid="29" name="RightFooterField2">
    <vt:lpwstr>2015-09-15</vt:lpwstr>
  </property>
  <property fmtid="{D5CDD505-2E9C-101B-9397-08002B2CF9AE}" pid="30" name="TotalNumb">
    <vt:bool>false</vt:bool>
  </property>
  <property fmtid="{D5CDD505-2E9C-101B-9397-08002B2CF9AE}" pid="31" name="Pages">
    <vt:bool>true</vt:bool>
  </property>
  <property fmtid="{D5CDD505-2E9C-101B-9397-08002B2CF9AE}" pid="32" name="DocumentType2">
    <vt:lpwstr>Presentation2011</vt:lpwstr>
  </property>
  <property fmtid="{D5CDD505-2E9C-101B-9397-08002B2CF9AE}" pid="33" name="TemplateName2">
    <vt:lpwstr>CXC 173 2731/1</vt:lpwstr>
  </property>
  <property fmtid="{D5CDD505-2E9C-101B-9397-08002B2CF9AE}" pid="34" name="TemplateVersion2">
    <vt:lpwstr>R1A</vt:lpwstr>
  </property>
  <property fmtid="{D5CDD505-2E9C-101B-9397-08002B2CF9AE}" pid="35" name="PackageNo">
    <vt:lpwstr>LXA 119 603</vt:lpwstr>
  </property>
  <property fmtid="{D5CDD505-2E9C-101B-9397-08002B2CF9AE}" pid="36" name="PackageVersion">
    <vt:lpwstr>R4A</vt:lpwstr>
  </property>
  <property fmtid="{D5CDD505-2E9C-101B-9397-08002B2CF9AE}" pid="37" name="Prepared">
    <vt:lpwstr>EASACAR Åsa Degermark</vt:lpwstr>
  </property>
  <property fmtid="{D5CDD505-2E9C-101B-9397-08002B2CF9AE}" pid="38" name="ApprovedBy">
    <vt:lpwstr/>
  </property>
  <property fmtid="{D5CDD505-2E9C-101B-9397-08002B2CF9AE}" pid="39" name="DocNo">
    <vt:lpwstr/>
  </property>
  <property fmtid="{D5CDD505-2E9C-101B-9397-08002B2CF9AE}" pid="40" name="Checked">
    <vt:lpwstr/>
  </property>
  <property fmtid="{D5CDD505-2E9C-101B-9397-08002B2CF9AE}" pid="41" name="Revision">
    <vt:lpwstr> </vt:lpwstr>
  </property>
  <property fmtid="{D5CDD505-2E9C-101B-9397-08002B2CF9AE}" pid="42" name="DocName">
    <vt:lpwstr/>
  </property>
  <property fmtid="{D5CDD505-2E9C-101B-9397-08002B2CF9AE}" pid="43" name="Title">
    <vt:lpwstr>5G Rev D</vt:lpwstr>
  </property>
  <property fmtid="{D5CDD505-2E9C-101B-9397-08002B2CF9AE}" pid="44" name="Date">
    <vt:lpwstr>2015-09-10</vt:lpwstr>
  </property>
  <property fmtid="{D5CDD505-2E9C-101B-9397-08002B2CF9AE}" pid="45" name="Reference">
    <vt:lpwstr/>
  </property>
  <property fmtid="{D5CDD505-2E9C-101B-9397-08002B2CF9AE}" pid="46" name="Keyword">
    <vt:lpwstr/>
  </property>
  <property fmtid="{D5CDD505-2E9C-101B-9397-08002B2CF9AE}" pid="47" name="UpdateProcess">
    <vt:lpwstr>End</vt:lpwstr>
  </property>
  <property fmtid="{D5CDD505-2E9C-101B-9397-08002B2CF9AE}" pid="48" name="_dlc_DocId">
    <vt:lpwstr>CEDXM4M4XYD6-1-26</vt:lpwstr>
  </property>
  <property fmtid="{D5CDD505-2E9C-101B-9397-08002B2CF9AE}" pid="49" name="_dlc_DocIdUrl">
    <vt:lpwstr>https://ericoll.internal.ericsson.com/sites/5G_Communication/_layouts/DocIdRedir.aspx?ID=CEDXM4M4XYD6-1-26, CEDXM4M4XYD6-1-26</vt:lpwstr>
  </property>
  <property fmtid="{D5CDD505-2E9C-101B-9397-08002B2CF9AE}" pid="50" name="_dlc_DocIdItemGuid">
    <vt:lpwstr>44600243-6253-4802-b938-89397fb08463</vt:lpwstr>
  </property>
  <property fmtid="{D5CDD505-2E9C-101B-9397-08002B2CF9AE}" pid="51" name="EriCOLLCategory">
    <vt:lpwstr>1;#Marketing|0099e0b8-baa3-492f-a27f-71cd464d6b74</vt:lpwstr>
  </property>
  <property fmtid="{D5CDD505-2E9C-101B-9397-08002B2CF9AE}" pid="52" name="EriCOLLOrganizationUnit">
    <vt:lpwstr>2;#Group Functions|1216ae67-b74b-4c32-b02a-07b8a40dc4b9;#3;#Business Units|60e43e9d-832c-44ac-b4ea-c610b03619ea</vt:lpwstr>
  </property>
  <property fmtid="{D5CDD505-2E9C-101B-9397-08002B2CF9AE}" pid="53" name="EriCOLLProjects">
    <vt:lpwstr/>
  </property>
  <property fmtid="{D5CDD505-2E9C-101B-9397-08002B2CF9AE}" pid="54" name="EriCOLLCompetence">
    <vt:lpwstr/>
  </property>
  <property fmtid="{D5CDD505-2E9C-101B-9397-08002B2CF9AE}" pid="55" name="TaxKeyword">
    <vt:lpwstr/>
  </property>
  <property fmtid="{D5CDD505-2E9C-101B-9397-08002B2CF9AE}" pid="56" name="EriCOLLProcess">
    <vt:lpwstr/>
  </property>
  <property fmtid="{D5CDD505-2E9C-101B-9397-08002B2CF9AE}" pid="57" name="EriCOLLProducts">
    <vt:lpwstr/>
  </property>
  <property fmtid="{D5CDD505-2E9C-101B-9397-08002B2CF9AE}" pid="58" name="EriCOLLCountry">
    <vt:lpwstr/>
  </property>
  <property fmtid="{D5CDD505-2E9C-101B-9397-08002B2CF9AE}" pid="59" name="EriCOLLCustomer">
    <vt:lpwstr/>
  </property>
</Properties>
</file>